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1"/>
  </p:notesMasterIdLst>
  <p:sldIdLst>
    <p:sldId id="256" r:id="rId2"/>
    <p:sldId id="364" r:id="rId3"/>
    <p:sldId id="368" r:id="rId4"/>
    <p:sldId id="369" r:id="rId5"/>
    <p:sldId id="370" r:id="rId6"/>
    <p:sldId id="396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2" r:id="rId19"/>
    <p:sldId id="425" r:id="rId20"/>
    <p:sldId id="413" r:id="rId21"/>
    <p:sldId id="414" r:id="rId22"/>
    <p:sldId id="415" r:id="rId23"/>
    <p:sldId id="416" r:id="rId24"/>
    <p:sldId id="417" r:id="rId25"/>
    <p:sldId id="418" r:id="rId26"/>
    <p:sldId id="419" r:id="rId27"/>
    <p:sldId id="420" r:id="rId28"/>
    <p:sldId id="421" r:id="rId29"/>
    <p:sldId id="422" r:id="rId30"/>
    <p:sldId id="423" r:id="rId31"/>
    <p:sldId id="382" r:id="rId32"/>
    <p:sldId id="392" r:id="rId33"/>
    <p:sldId id="393" r:id="rId34"/>
    <p:sldId id="426" r:id="rId35"/>
    <p:sldId id="427" r:id="rId36"/>
    <p:sldId id="428" r:id="rId37"/>
    <p:sldId id="358" r:id="rId38"/>
    <p:sldId id="385" r:id="rId39"/>
    <p:sldId id="430" r:id="rId4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7664476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62A5F4A-AC94-49D6-9929-B5B3F01149C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82A49AE-6D7B-4749-99BC-529698F9EA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hasCustomPrompt="1"/>
          </p:nvPr>
        </p:nvSpPr>
        <p:spPr>
          <a:xfrm>
            <a:off x="457200" y="205470"/>
            <a:ext cx="8229600" cy="437780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 noProof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 noProof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023FEF2-FE26-4DBC-9176-78311155E7F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56071"/>
            <a:ext cx="7772400" cy="85513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094C9C6-D20D-451F-9E8F-3A0E67DB454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8608;&#20809;&#22312;&#27700;&#20013;&#20256;&#25773;.wmv" TargetMode="External"/><Relationship Id="rId2" Type="http://schemas.openxmlformats.org/officeDocument/2006/relationships/hyperlink" Target="&#28608;&#20809;&#21457;&#23556;&#22120;.wmv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&#20809;&#30340;&#30452;&#32447;&#20256;&#25773;%20&#65288;&#29627;&#29827;&#65289;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uli.jiaoyudaohang.com/Photo/ShowClass.asp?ClassID=35&amp;page=2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A14.TIF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第四章 光现象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itchFamily="2" charset="-122"/>
                <a:ea typeface="方正姚体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itchFamily="2" charset="-122"/>
                <a:ea typeface="方正姚体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227501" y="3352111"/>
            <a:ext cx="3819957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48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 光的直线传播</a:t>
            </a:r>
            <a:endParaRPr lang="zh-CN" altLang="zh-CN" sz="4800" baseline="-25000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48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241300" y="1013096"/>
            <a:ext cx="8777288" cy="33991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140000"/>
              </a:lnSpc>
              <a:buFontTx/>
              <a:buNone/>
            </a:pPr>
            <a:r>
              <a:rPr lang="zh-CN" altLang="en-US" sz="2800" noProof="1">
                <a:latin typeface="宋体" panose="02010600030101010101" pitchFamily="2" charset="-122"/>
                <a:sym typeface="Wingdings" panose="05000000000000000000" pitchFamily="2" charset="2"/>
              </a:rPr>
              <a:t>探究一</a:t>
            </a:r>
            <a:r>
              <a:rPr lang="zh-CN" altLang="en-US" sz="2800" noProof="1">
                <a:latin typeface="宋体" panose="02010600030101010101" pitchFamily="2" charset="-122"/>
              </a:rPr>
              <a:t>：光在透明气体（空气）中是如何传播的？</a:t>
            </a:r>
          </a:p>
          <a:p>
            <a:pPr>
              <a:lnSpc>
                <a:spcPct val="140000"/>
              </a:lnSpc>
              <a:buFontTx/>
              <a:buNone/>
            </a:pPr>
            <a:endParaRPr lang="zh-CN" altLang="en-US" sz="2800" noProof="1">
              <a:latin typeface="宋体" panose="02010600030101010101" pitchFamily="2" charset="-122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zh-CN" altLang="en-US" sz="2800" noProof="1">
                <a:latin typeface="宋体" panose="02010600030101010101" pitchFamily="2" charset="-122"/>
                <a:sym typeface="Wingdings" panose="05000000000000000000" pitchFamily="2" charset="2"/>
              </a:rPr>
              <a:t>探究二：光在</a:t>
            </a:r>
            <a:r>
              <a:rPr lang="zh-CN" altLang="en-US" sz="2800" noProof="1">
                <a:latin typeface="宋体" panose="02010600030101010101" pitchFamily="2" charset="-122"/>
              </a:rPr>
              <a:t>透明液体（</a:t>
            </a:r>
            <a:r>
              <a:rPr lang="zh-CN" altLang="en-US" sz="2800" noProof="1">
                <a:latin typeface="宋体" panose="02010600030101010101" pitchFamily="2" charset="-122"/>
                <a:sym typeface="Wingdings" panose="05000000000000000000" pitchFamily="2" charset="2"/>
              </a:rPr>
              <a:t>水)中</a:t>
            </a:r>
            <a:r>
              <a:rPr lang="zh-CN" altLang="en-US" sz="2800" noProof="1">
                <a:latin typeface="宋体" panose="02010600030101010101" pitchFamily="2" charset="-122"/>
              </a:rPr>
              <a:t>是如何传播的？</a:t>
            </a:r>
          </a:p>
          <a:p>
            <a:pPr marL="0" indent="0">
              <a:lnSpc>
                <a:spcPct val="140000"/>
              </a:lnSpc>
              <a:buFontTx/>
              <a:buNone/>
            </a:pPr>
            <a:endParaRPr lang="zh-CN" altLang="en-US" sz="2800" noProof="1">
              <a:latin typeface="宋体" panose="02010600030101010101" pitchFamily="2" charset="-122"/>
              <a:sym typeface="Wingdings" panose="05000000000000000000" pitchFamily="2" charset="2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zh-CN" altLang="en-US" sz="2800" noProof="1">
                <a:latin typeface="宋体" panose="02010600030101010101" pitchFamily="2" charset="-122"/>
                <a:sym typeface="Wingdings" panose="05000000000000000000" pitchFamily="2" charset="2"/>
              </a:rPr>
              <a:t>探究三：光在</a:t>
            </a:r>
            <a:r>
              <a:rPr lang="zh-CN" altLang="en-US" sz="2800" noProof="1">
                <a:latin typeface="宋体" panose="02010600030101010101" pitchFamily="2" charset="-122"/>
              </a:rPr>
              <a:t>透明固体(</a:t>
            </a:r>
            <a:r>
              <a:rPr lang="zh-CN" altLang="en-US" sz="2800" noProof="1">
                <a:latin typeface="宋体" panose="02010600030101010101" pitchFamily="2" charset="-122"/>
                <a:sym typeface="Wingdings" panose="05000000000000000000" pitchFamily="2" charset="2"/>
              </a:rPr>
              <a:t>玻璃)中</a:t>
            </a:r>
            <a:r>
              <a:rPr lang="zh-CN" altLang="en-US" sz="2800" noProof="1">
                <a:latin typeface="宋体" panose="02010600030101010101" pitchFamily="2" charset="-122"/>
              </a:rPr>
              <a:t>是如何传播的？</a:t>
            </a:r>
          </a:p>
          <a:p>
            <a:pPr>
              <a:lnSpc>
                <a:spcPct val="140000"/>
              </a:lnSpc>
              <a:buFontTx/>
              <a:buNone/>
            </a:pPr>
            <a:endParaRPr lang="zh-CN" altLang="en-US" sz="2800" noProof="1">
              <a:latin typeface="宋体" panose="02010600030101010101" pitchFamily="2" charset="-122"/>
            </a:endParaRPr>
          </a:p>
        </p:txBody>
      </p:sp>
      <p:sp>
        <p:nvSpPr>
          <p:cNvPr id="10244" name="矩形 10243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76238" y="1733871"/>
            <a:ext cx="8642350" cy="59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eaLnBrk="0" hangingPunct="0">
              <a:lnSpc>
                <a:spcPct val="140000"/>
              </a:lnSpc>
              <a:spcBef>
                <a:spcPct val="20000"/>
              </a:spcBef>
              <a:buSzPct val="65000"/>
              <a:buFont typeface="Wingdings 2" pitchFamily="18" charset="2"/>
              <a:buNone/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器材：激光器、纸、镊子、空烧杯、蒸发皿、火柴</a:t>
            </a:r>
          </a:p>
        </p:txBody>
      </p:sp>
      <p:sp>
        <p:nvSpPr>
          <p:cNvPr id="10245" name="矩形 10244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389990" y="3015784"/>
            <a:ext cx="7273925" cy="59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eaLnBrk="0" hangingPunct="0">
              <a:lnSpc>
                <a:spcPct val="140000"/>
              </a:lnSpc>
              <a:spcBef>
                <a:spcPct val="20000"/>
              </a:spcBef>
              <a:buSzPct val="65000"/>
              <a:buFont typeface="Wingdings 2" pitchFamily="18" charset="2"/>
              <a:buNone/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器材：激光器、一杯滴有少量牛奶的水</a:t>
            </a:r>
          </a:p>
        </p:txBody>
      </p:sp>
      <p:sp>
        <p:nvSpPr>
          <p:cNvPr id="10246" name="矩形 10245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438116" y="4385470"/>
            <a:ext cx="5832475" cy="53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eaLnBrk="0" hangingPunct="0">
              <a:lnSpc>
                <a:spcPct val="140000"/>
              </a:lnSpc>
              <a:spcBef>
                <a:spcPct val="20000"/>
              </a:spcBef>
              <a:buSzPct val="65000"/>
              <a:buFont typeface="Wingdings 2" pitchFamily="18" charset="2"/>
              <a:buNone/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器材：激光器、玻璃砖</a:t>
            </a:r>
          </a:p>
        </p:txBody>
      </p:sp>
      <p:sp>
        <p:nvSpPr>
          <p:cNvPr id="13317" name="标题 9"/>
          <p:cNvSpPr>
            <a:spLocks noGrp="1" noChangeArrowheads="1"/>
          </p:cNvSpPr>
          <p:nvPr>
            <p:ph type="title"/>
          </p:nvPr>
        </p:nvSpPr>
        <p:spPr bwMode="auto">
          <a:xfrm>
            <a:off x="1105008" y="450517"/>
            <a:ext cx="6423323" cy="60826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探究：光沿直线传播的条件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2367" y="478136"/>
            <a:ext cx="8277225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探究一：光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在空气中沿直线传播：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蒸发皿放在烧杯中使纸在蒸发皿中燃烧，然后用激光照射烧杯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5326"/>
          <a:stretch>
            <a:fillRect/>
          </a:stretch>
        </p:blipFill>
        <p:spPr>
          <a:xfrm>
            <a:off x="3143024" y="2063444"/>
            <a:ext cx="3432175" cy="181597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6" name="矩形 5"/>
          <p:cNvSpPr/>
          <p:nvPr/>
        </p:nvSpPr>
        <p:spPr>
          <a:xfrm>
            <a:off x="1299265" y="4257661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结论：</a:t>
            </a:r>
            <a:r>
              <a:rPr lang="en-US" altLang="zh-CN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1.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光在空气中沿直线传播</a:t>
            </a:r>
            <a:endParaRPr lang="zh-CN" altLang="en-US" sz="2800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515939" y="393124"/>
            <a:ext cx="8110537" cy="116868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探究二：光在水中沿直线传播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</a:rPr>
              <a:t/>
            </a:r>
            <a:br>
              <a:rPr lang="zh-CN" altLang="en-US" sz="2800" smtClean="0">
                <a:solidFill>
                  <a:schemeClr val="tx1"/>
                </a:solidFill>
                <a:latin typeface="宋体" pitchFamily="2" charset="-122"/>
              </a:rPr>
            </a:b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</a:rPr>
              <a:t>在长方体水槽中装入水并滴入牛奶用激光照射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1900" y="1888431"/>
            <a:ext cx="3242749" cy="22565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78853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5850" y="1904427"/>
            <a:ext cx="3049601" cy="224059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7" name="矩形 6"/>
          <p:cNvSpPr/>
          <p:nvPr/>
        </p:nvSpPr>
        <p:spPr>
          <a:xfrm>
            <a:off x="1822561" y="4388289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结论：</a:t>
            </a:r>
            <a:r>
              <a:rPr lang="en-US" altLang="zh-CN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2.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光在水中沿直线传播</a:t>
            </a:r>
            <a:endParaRPr lang="zh-CN" altLang="en-US" sz="2800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3" cstate="print"/>
          <a:srcRect l="3520" t="10617" r="11523" b="9121"/>
          <a:stretch>
            <a:fillRect/>
          </a:stretch>
        </p:blipFill>
        <p:spPr>
          <a:xfrm>
            <a:off x="2358190" y="1781082"/>
            <a:ext cx="3465094" cy="240590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639393" y="442555"/>
            <a:ext cx="829835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探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究三：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光在玻璃中沿直线传播</a:t>
            </a:r>
          </a:p>
          <a:p>
            <a:pPr algn="just">
              <a:lnSpc>
                <a:spcPct val="125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用激光笔照射玻璃砖如图</a:t>
            </a:r>
          </a:p>
        </p:txBody>
      </p:sp>
      <p:sp>
        <p:nvSpPr>
          <p:cNvPr id="6" name="矩形 5"/>
          <p:cNvSpPr/>
          <p:nvPr/>
        </p:nvSpPr>
        <p:spPr>
          <a:xfrm>
            <a:off x="1732402" y="426453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结论：</a:t>
            </a:r>
            <a:r>
              <a:rPr lang="en-US" altLang="zh-CN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3.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光在玻璃中沿直线传播</a:t>
            </a:r>
            <a:endParaRPr lang="zh-CN" altLang="en-US" sz="2800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827088" y="1441428"/>
            <a:ext cx="7345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solidFill>
                  <a:srgbClr val="FF00FF"/>
                </a:solidFill>
                <a:ea typeface="黑体" pitchFamily="49" charset="-122"/>
              </a:rPr>
              <a:t>      </a:t>
            </a:r>
            <a:endParaRPr lang="en-US" altLang="zh-CN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019176" y="1362276"/>
            <a:ext cx="7273925" cy="2209094"/>
            <a:chOff x="748" y="981"/>
            <a:chExt cx="4219" cy="1680"/>
          </a:xfrm>
        </p:grpSpPr>
        <p:pic>
          <p:nvPicPr>
            <p:cNvPr id="17411" name="Picture 5" descr="zx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8" y="981"/>
              <a:ext cx="4037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2" name="Rectangle 6"/>
            <p:cNvSpPr>
              <a:spLocks noChangeArrowheads="1"/>
            </p:cNvSpPr>
            <p:nvPr/>
          </p:nvSpPr>
          <p:spPr bwMode="auto">
            <a:xfrm>
              <a:off x="1656" y="2235"/>
              <a:ext cx="3311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FFFF66"/>
                  </a:solidFill>
                  <a:ea typeface="黑体" pitchFamily="49" charset="-122"/>
                </a:rPr>
                <a:t>早晨，太阳的视位置高于实际位置</a:t>
              </a:r>
            </a:p>
          </p:txBody>
        </p:sp>
      </p:grp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380669" y="699547"/>
            <a:ext cx="4493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/>
              <a:t>光在同一种介质中沿直线传播。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424529" y="699547"/>
            <a:ext cx="3570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rgbClr val="0000FF"/>
                </a:solidFill>
              </a:rPr>
              <a:t>（条件：介质是均匀的）</a:t>
            </a:r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863468" y="3773276"/>
            <a:ext cx="51090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rgbClr val="0000FF"/>
                </a:solidFill>
              </a:rPr>
              <a:t>如果介质不均匀，光线会发生弯曲。</a:t>
            </a:r>
          </a:p>
        </p:txBody>
      </p:sp>
      <p:sp>
        <p:nvSpPr>
          <p:cNvPr id="3" name="Freeform 11"/>
          <p:cNvSpPr>
            <a:spLocks noChangeArrowheads="1"/>
          </p:cNvSpPr>
          <p:nvPr/>
        </p:nvSpPr>
        <p:spPr bwMode="auto">
          <a:xfrm>
            <a:off x="2584451" y="2025004"/>
            <a:ext cx="1096963" cy="10689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" y="45"/>
              </a:cxn>
              <a:cxn ang="0">
                <a:pos x="408" y="181"/>
              </a:cxn>
            </a:cxnLst>
            <a:rect l="0" t="0" r="r" b="b"/>
            <a:pathLst>
              <a:path w="408" h="181">
                <a:moveTo>
                  <a:pt x="0" y="0"/>
                </a:moveTo>
                <a:cubicBezTo>
                  <a:pt x="79" y="7"/>
                  <a:pt x="158" y="15"/>
                  <a:pt x="226" y="45"/>
                </a:cubicBezTo>
                <a:cubicBezTo>
                  <a:pt x="294" y="75"/>
                  <a:pt x="351" y="128"/>
                  <a:pt x="408" y="181"/>
                </a:cubicBezTo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7"/>
          <p:cNvSpPr txBox="1"/>
          <p:nvPr/>
        </p:nvSpPr>
        <p:spPr>
          <a:xfrm>
            <a:off x="382589" y="640163"/>
            <a:ext cx="896937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  <p:sp>
        <p:nvSpPr>
          <p:cNvPr id="13" name="矩形 12"/>
          <p:cNvSpPr/>
          <p:nvPr/>
        </p:nvSpPr>
        <p:spPr>
          <a:xfrm>
            <a:off x="1175468" y="4353913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结论：光在同一种均匀介质中沿直线传播。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7649"/>
          <p:cNvSpPr>
            <a:spLocks noGrp="1" noChangeArrowheads="1"/>
          </p:cNvSpPr>
          <p:nvPr>
            <p:ph type="title"/>
          </p:nvPr>
        </p:nvSpPr>
        <p:spPr bwMode="auto">
          <a:xfrm>
            <a:off x="351852" y="1332484"/>
            <a:ext cx="8591550" cy="117696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</a:rPr>
              <a:t>光线：</a:t>
            </a:r>
            <a:r>
              <a:rPr lang="zh-CN" altLang="en-US" sz="2800" smtClean="0">
                <a:latin typeface="宋体" pitchFamily="2" charset="-122"/>
                <a:sym typeface="宋体" pitchFamily="2" charset="-122"/>
              </a:rPr>
              <a:t>在物理学中，用一条带箭头的直线表示光的</a:t>
            </a:r>
            <a:r>
              <a:rPr lang="zh-CN" altLang="en-US" sz="2800" smtClean="0">
                <a:solidFill>
                  <a:srgbClr val="FF3300"/>
                </a:solidFill>
                <a:latin typeface="宋体" pitchFamily="2" charset="-122"/>
                <a:sym typeface="宋体" pitchFamily="2" charset="-122"/>
              </a:rPr>
              <a:t>传播路径</a:t>
            </a:r>
            <a:r>
              <a:rPr lang="zh-CN" altLang="en-US" sz="2800" smtClean="0">
                <a:latin typeface="宋体" pitchFamily="2" charset="-122"/>
                <a:sym typeface="宋体" pitchFamily="2" charset="-122"/>
              </a:rPr>
              <a:t>和</a:t>
            </a:r>
            <a:r>
              <a:rPr lang="zh-CN" altLang="en-US" sz="2800" smtClean="0">
                <a:solidFill>
                  <a:srgbClr val="FF3300"/>
                </a:solidFill>
                <a:latin typeface="宋体" pitchFamily="2" charset="-122"/>
                <a:sym typeface="宋体" pitchFamily="2" charset="-122"/>
              </a:rPr>
              <a:t>方向</a:t>
            </a:r>
            <a:r>
              <a:rPr lang="zh-CN" altLang="en-US" sz="2800" smtClean="0">
                <a:latin typeface="宋体" pitchFamily="2" charset="-122"/>
                <a:sym typeface="宋体" pitchFamily="2" charset="-122"/>
              </a:rPr>
              <a:t>，将这条带箭头的直线称为</a:t>
            </a:r>
            <a:r>
              <a:rPr lang="zh-CN" altLang="en-US" sz="2800" smtClean="0">
                <a:solidFill>
                  <a:srgbClr val="FF3300"/>
                </a:solidFill>
                <a:latin typeface="宋体" pitchFamily="2" charset="-122"/>
                <a:sym typeface="宋体" pitchFamily="2" charset="-122"/>
              </a:rPr>
              <a:t>光线</a:t>
            </a:r>
            <a:r>
              <a:rPr lang="zh-CN" altLang="en-US" sz="2800" smtClean="0">
                <a:latin typeface="宋体" pitchFamily="2" charset="-122"/>
                <a:sym typeface="宋体" pitchFamily="2" charset="-122"/>
              </a:rPr>
              <a:t>。</a:t>
            </a:r>
            <a:endParaRPr lang="zh-CN" altLang="en-US" sz="2800" smtClean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>
            <a:off x="2356375" y="3113994"/>
            <a:ext cx="449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845075" y="2965533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光线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45075" y="3928747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光束</a:t>
            </a: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2515125" y="3798100"/>
            <a:ext cx="3581400" cy="741116"/>
            <a:chOff x="3950" y="7098"/>
            <a:chExt cx="5640" cy="1560"/>
          </a:xfrm>
        </p:grpSpPr>
        <p:sp>
          <p:nvSpPr>
            <p:cNvPr id="18445" name="Line 7"/>
            <p:cNvSpPr>
              <a:spLocks noChangeShapeType="1"/>
            </p:cNvSpPr>
            <p:nvPr/>
          </p:nvSpPr>
          <p:spPr bwMode="auto">
            <a:xfrm>
              <a:off x="3950" y="7097"/>
              <a:ext cx="56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8"/>
            <p:cNvSpPr>
              <a:spLocks noChangeShapeType="1"/>
            </p:cNvSpPr>
            <p:nvPr/>
          </p:nvSpPr>
          <p:spPr bwMode="auto">
            <a:xfrm>
              <a:off x="3950" y="8137"/>
              <a:ext cx="56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9"/>
            <p:cNvSpPr>
              <a:spLocks noChangeShapeType="1"/>
            </p:cNvSpPr>
            <p:nvPr/>
          </p:nvSpPr>
          <p:spPr bwMode="auto">
            <a:xfrm>
              <a:off x="3950" y="8657"/>
              <a:ext cx="56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Line 10"/>
            <p:cNvSpPr>
              <a:spLocks noChangeShapeType="1"/>
            </p:cNvSpPr>
            <p:nvPr/>
          </p:nvSpPr>
          <p:spPr bwMode="auto">
            <a:xfrm>
              <a:off x="3950" y="7617"/>
              <a:ext cx="56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文本框 6151"/>
          <p:cNvSpPr txBox="1">
            <a:spLocks noChangeArrowheads="1"/>
          </p:cNvSpPr>
          <p:nvPr/>
        </p:nvSpPr>
        <p:spPr bwMode="auto">
          <a:xfrm>
            <a:off x="530705" y="454334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线</a:t>
            </a:r>
            <a:endParaRPr lang="en-US" altLang="zh-CN" sz="2800" b="1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23" grpId="0" animBg="1"/>
      <p:bldP spid="24" grpId="0"/>
      <p:bldP spid="215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45112" y="993241"/>
            <a:ext cx="3312160" cy="2315986"/>
            <a:chOff x="1418" y="2453"/>
            <a:chExt cx="5215" cy="4875"/>
          </a:xfrm>
        </p:grpSpPr>
        <p:sp>
          <p:nvSpPr>
            <p:cNvPr id="19458" name="Text Box 2"/>
            <p:cNvSpPr txBox="1">
              <a:spLocks noChangeArrowheads="1"/>
            </p:cNvSpPr>
            <p:nvPr/>
          </p:nvSpPr>
          <p:spPr bwMode="auto">
            <a:xfrm>
              <a:off x="3573" y="3813"/>
              <a:ext cx="1022" cy="3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8800">
                  <a:solidFill>
                    <a:srgbClr val="FF3300"/>
                  </a:solidFill>
                  <a:ea typeface="华文宋体" pitchFamily="2" charset="-122"/>
                </a:rPr>
                <a:t>•</a:t>
              </a:r>
            </a:p>
          </p:txBody>
        </p:sp>
        <p:sp>
          <p:nvSpPr>
            <p:cNvPr id="19459" name="Line 3"/>
            <p:cNvSpPr>
              <a:spLocks noChangeShapeType="1"/>
            </p:cNvSpPr>
            <p:nvPr/>
          </p:nvSpPr>
          <p:spPr bwMode="auto">
            <a:xfrm>
              <a:off x="4478" y="4833"/>
              <a:ext cx="2155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0" name="Line 4"/>
            <p:cNvSpPr>
              <a:spLocks noChangeShapeType="1"/>
            </p:cNvSpPr>
            <p:nvPr/>
          </p:nvSpPr>
          <p:spPr bwMode="auto">
            <a:xfrm flipV="1">
              <a:off x="4025" y="2453"/>
              <a:ext cx="0" cy="192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 flipH="1">
              <a:off x="1418" y="4833"/>
              <a:ext cx="204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4025" y="5400"/>
              <a:ext cx="0" cy="192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4365" y="438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4365" y="3245"/>
              <a:ext cx="1248" cy="124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4365" y="5288"/>
              <a:ext cx="1360" cy="147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 flipH="1" flipV="1">
              <a:off x="2325" y="3245"/>
              <a:ext cx="1248" cy="124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 flipH="1">
              <a:off x="2210" y="5288"/>
              <a:ext cx="1475" cy="147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812398" y="1477816"/>
            <a:ext cx="2305050" cy="1130676"/>
            <a:chOff x="9240" y="3473"/>
            <a:chExt cx="3630" cy="2380"/>
          </a:xfrm>
        </p:grpSpPr>
        <p:sp>
          <p:nvSpPr>
            <p:cNvPr id="19469" name="Line 12"/>
            <p:cNvSpPr>
              <a:spLocks noChangeShapeType="1"/>
            </p:cNvSpPr>
            <p:nvPr/>
          </p:nvSpPr>
          <p:spPr bwMode="auto">
            <a:xfrm>
              <a:off x="9240" y="347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Line 13"/>
            <p:cNvSpPr>
              <a:spLocks noChangeShapeType="1"/>
            </p:cNvSpPr>
            <p:nvPr/>
          </p:nvSpPr>
          <p:spPr bwMode="auto">
            <a:xfrm>
              <a:off x="9240" y="381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Line 14"/>
            <p:cNvSpPr>
              <a:spLocks noChangeShapeType="1"/>
            </p:cNvSpPr>
            <p:nvPr/>
          </p:nvSpPr>
          <p:spPr bwMode="auto">
            <a:xfrm>
              <a:off x="9240" y="415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Line 15"/>
            <p:cNvSpPr>
              <a:spLocks noChangeShapeType="1"/>
            </p:cNvSpPr>
            <p:nvPr/>
          </p:nvSpPr>
          <p:spPr bwMode="auto">
            <a:xfrm>
              <a:off x="9240" y="449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Line 16"/>
            <p:cNvSpPr>
              <a:spLocks noChangeShapeType="1"/>
            </p:cNvSpPr>
            <p:nvPr/>
          </p:nvSpPr>
          <p:spPr bwMode="auto">
            <a:xfrm>
              <a:off x="9240" y="483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Line 17"/>
            <p:cNvSpPr>
              <a:spLocks noChangeShapeType="1"/>
            </p:cNvSpPr>
            <p:nvPr/>
          </p:nvSpPr>
          <p:spPr bwMode="auto">
            <a:xfrm>
              <a:off x="9240" y="517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Line 18"/>
            <p:cNvSpPr>
              <a:spLocks noChangeShapeType="1"/>
            </p:cNvSpPr>
            <p:nvPr/>
          </p:nvSpPr>
          <p:spPr bwMode="auto">
            <a:xfrm>
              <a:off x="9240" y="551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Line 19"/>
            <p:cNvSpPr>
              <a:spLocks noChangeShapeType="1"/>
            </p:cNvSpPr>
            <p:nvPr/>
          </p:nvSpPr>
          <p:spPr bwMode="auto">
            <a:xfrm>
              <a:off x="9240" y="5852"/>
              <a:ext cx="363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Text Box 20"/>
          <p:cNvSpPr txBox="1">
            <a:spLocks noChangeArrowheads="1"/>
          </p:cNvSpPr>
          <p:nvPr/>
        </p:nvSpPr>
        <p:spPr bwMode="auto">
          <a:xfrm>
            <a:off x="895923" y="3635756"/>
            <a:ext cx="33829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点光源发出的光</a:t>
            </a:r>
          </a:p>
        </p:txBody>
      </p:sp>
      <p:sp>
        <p:nvSpPr>
          <p:cNvPr id="19478" name="Text Box 21"/>
          <p:cNvSpPr txBox="1">
            <a:spLocks noChangeArrowheads="1"/>
          </p:cNvSpPr>
          <p:nvPr/>
        </p:nvSpPr>
        <p:spPr bwMode="auto">
          <a:xfrm>
            <a:off x="5434801" y="3608257"/>
            <a:ext cx="32829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平行光源发出的光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691553" y="1175057"/>
            <a:ext cx="795055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注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意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光线不是实际存在的实物，而是研究光的行进过程中细窄光束的抽象，是表示光的一种理想模型。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2" name="图片 9241" descr="4729734431473574994105.png">
            <a:hlinkClick r:id="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t="10031" r="3391" b="27274"/>
          <a:stretch>
            <a:fillRect/>
          </a:stretch>
        </p:blipFill>
        <p:spPr bwMode="auto">
          <a:xfrm>
            <a:off x="1506539" y="1426411"/>
            <a:ext cx="5761037" cy="215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2927351" y="1426410"/>
            <a:ext cx="2919413" cy="1829035"/>
            <a:chOff x="4610" y="3003"/>
            <a:chExt cx="4598" cy="3849"/>
          </a:xfrm>
        </p:grpSpPr>
        <p:sp>
          <p:nvSpPr>
            <p:cNvPr id="23555" name="直接连接符 9245"/>
            <p:cNvSpPr>
              <a:spLocks noChangeShapeType="1"/>
            </p:cNvSpPr>
            <p:nvPr/>
          </p:nvSpPr>
          <p:spPr bwMode="auto">
            <a:xfrm flipV="1">
              <a:off x="4610" y="3003"/>
              <a:ext cx="4598" cy="2025"/>
            </a:xfrm>
            <a:prstGeom prst="line">
              <a:avLst/>
            </a:prstGeom>
            <a:noFill/>
            <a:ln w="31750" cap="sq">
              <a:solidFill>
                <a:srgbClr val="CC0000"/>
              </a:solidFill>
              <a:round/>
              <a:headEnd/>
              <a:tailEnd type="triangle" w="sm" len="sm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56" name="直接连接符 9246"/>
            <p:cNvSpPr>
              <a:spLocks noChangeShapeType="1"/>
            </p:cNvSpPr>
            <p:nvPr/>
          </p:nvSpPr>
          <p:spPr bwMode="auto">
            <a:xfrm>
              <a:off x="4672" y="5028"/>
              <a:ext cx="4535" cy="1825"/>
            </a:xfrm>
            <a:prstGeom prst="line">
              <a:avLst/>
            </a:prstGeom>
            <a:noFill/>
            <a:ln w="31750" cap="sq">
              <a:solidFill>
                <a:srgbClr val="CC0000"/>
              </a:solidFill>
              <a:round/>
              <a:headEnd/>
              <a:tailEnd type="triangle" w="sm" len="sm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</p:grpSp>
      <p:sp>
        <p:nvSpPr>
          <p:cNvPr id="30748" name="任意多边形 9247" descr="栎木"/>
          <p:cNvSpPr>
            <a:spLocks noChangeArrowheads="1"/>
          </p:cNvSpPr>
          <p:nvPr/>
        </p:nvSpPr>
        <p:spPr bwMode="auto">
          <a:xfrm rot="-5400000" flipH="1" flipV="1">
            <a:off x="4604365" y="2459310"/>
            <a:ext cx="2564446" cy="7964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009" y="0"/>
              </a:cxn>
              <a:cxn ang="0">
                <a:pos x="6009" y="130"/>
              </a:cxn>
              <a:cxn ang="0">
                <a:pos x="0" y="13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009" h="130">
                <a:moveTo>
                  <a:pt x="0" y="0"/>
                </a:moveTo>
                <a:lnTo>
                  <a:pt x="6009" y="0"/>
                </a:lnTo>
                <a:lnTo>
                  <a:pt x="6009" y="130"/>
                </a:lnTo>
                <a:lnTo>
                  <a:pt x="0" y="13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1690689" y="2135459"/>
            <a:ext cx="1316037" cy="523364"/>
            <a:chOff x="2662" y="4495"/>
            <a:chExt cx="2075" cy="1103"/>
          </a:xfrm>
        </p:grpSpPr>
        <p:sp>
          <p:nvSpPr>
            <p:cNvPr id="23559" name="椭圆 9248"/>
            <p:cNvSpPr>
              <a:spLocks noChangeArrowheads="1"/>
            </p:cNvSpPr>
            <p:nvPr/>
          </p:nvSpPr>
          <p:spPr bwMode="auto">
            <a:xfrm>
              <a:off x="4542" y="4893"/>
              <a:ext cx="195" cy="203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60" name="文本框 9249"/>
            <p:cNvSpPr txBox="1">
              <a:spLocks noChangeArrowheads="1"/>
            </p:cNvSpPr>
            <p:nvPr/>
          </p:nvSpPr>
          <p:spPr bwMode="auto">
            <a:xfrm>
              <a:off x="2662" y="4495"/>
              <a:ext cx="1423" cy="11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</a:rPr>
                <a:t>光源</a:t>
              </a:r>
            </a:p>
          </p:txBody>
        </p:sp>
      </p:grpSp>
      <p:sp>
        <p:nvSpPr>
          <p:cNvPr id="30754" name="文本框 9253"/>
          <p:cNvSpPr txBox="1">
            <a:spLocks noChangeArrowheads="1"/>
          </p:cNvSpPr>
          <p:nvPr/>
        </p:nvSpPr>
        <p:spPr bwMode="auto">
          <a:xfrm>
            <a:off x="6521847" y="1673449"/>
            <a:ext cx="615553" cy="18876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物体的影子</a:t>
            </a:r>
          </a:p>
        </p:txBody>
      </p:sp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4084639" y="1665135"/>
            <a:ext cx="1704975" cy="1887635"/>
            <a:chOff x="6432" y="3506"/>
            <a:chExt cx="2685" cy="3972"/>
          </a:xfrm>
        </p:grpSpPr>
        <p:sp>
          <p:nvSpPr>
            <p:cNvPr id="22539" name="椭圆 9244"/>
            <p:cNvSpPr/>
            <p:nvPr/>
          </p:nvSpPr>
          <p:spPr>
            <a:xfrm>
              <a:off x="6432" y="3905"/>
              <a:ext cx="1935" cy="2095"/>
            </a:xfrm>
            <a:prstGeom prst="ellipse">
              <a:avLst/>
            </a:prstGeom>
            <a:gradFill rotWithShape="0">
              <a:gsLst>
                <a:gs pos="42000">
                  <a:schemeClr val="tx1"/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>
              <a:solidFill>
                <a:srgbClr val="BCBCB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noProof="1">
                <a:latin typeface="Times New Roman" panose="02020603050405020304" pitchFamily="18" charset="0"/>
              </a:endParaRPr>
            </a:p>
          </p:txBody>
        </p:sp>
        <p:sp>
          <p:nvSpPr>
            <p:cNvPr id="23564" name="文本框 9254"/>
            <p:cNvSpPr txBox="1">
              <a:spLocks noChangeArrowheads="1"/>
            </p:cNvSpPr>
            <p:nvPr/>
          </p:nvSpPr>
          <p:spPr bwMode="auto">
            <a:xfrm>
              <a:off x="8148" y="3506"/>
              <a:ext cx="969" cy="39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2800">
                  <a:latin typeface="Times New Roman" pitchFamily="18" charset="0"/>
                </a:rPr>
                <a:t>不透明物体</a:t>
              </a:r>
            </a:p>
          </p:txBody>
        </p:sp>
      </p:grpSp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5888039" y="1426410"/>
            <a:ext cx="700087" cy="1819534"/>
            <a:chOff x="9272" y="3003"/>
            <a:chExt cx="1102" cy="3830"/>
          </a:xfrm>
        </p:grpSpPr>
        <p:sp>
          <p:nvSpPr>
            <p:cNvPr id="23566" name="直接连接符 9250"/>
            <p:cNvSpPr>
              <a:spLocks noChangeShapeType="1"/>
            </p:cNvSpPr>
            <p:nvPr/>
          </p:nvSpPr>
          <p:spPr bwMode="auto">
            <a:xfrm>
              <a:off x="9272" y="3003"/>
              <a:ext cx="1103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67" name="直接连接符 9251"/>
            <p:cNvSpPr>
              <a:spLocks noChangeShapeType="1"/>
            </p:cNvSpPr>
            <p:nvPr/>
          </p:nvSpPr>
          <p:spPr bwMode="auto">
            <a:xfrm>
              <a:off x="9310" y="6833"/>
              <a:ext cx="970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68" name="直接连接符 9252"/>
            <p:cNvSpPr>
              <a:spLocks noChangeShapeType="1"/>
            </p:cNvSpPr>
            <p:nvPr/>
          </p:nvSpPr>
          <p:spPr bwMode="auto">
            <a:xfrm flipV="1">
              <a:off x="9920" y="3003"/>
              <a:ext cx="0" cy="878"/>
            </a:xfrm>
            <a:prstGeom prst="line">
              <a:avLst/>
            </a:prstGeom>
            <a:noFill/>
            <a:ln w="31750" cap="sq">
              <a:solidFill>
                <a:schemeClr val="tx1"/>
              </a:solidFill>
              <a:round/>
              <a:headEnd/>
              <a:tailEnd type="triangle" w="sm" len="sm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3569" name="直接连接符 9255"/>
            <p:cNvSpPr>
              <a:spLocks noChangeShapeType="1"/>
            </p:cNvSpPr>
            <p:nvPr/>
          </p:nvSpPr>
          <p:spPr bwMode="auto">
            <a:xfrm>
              <a:off x="9919" y="6000"/>
              <a:ext cx="0" cy="83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</p:grpSp>
      <p:sp>
        <p:nvSpPr>
          <p:cNvPr id="23570" name="文本框 9256"/>
          <p:cNvSpPr txBox="1">
            <a:spLocks noChangeArrowheads="1"/>
          </p:cNvSpPr>
          <p:nvPr/>
        </p:nvSpPr>
        <p:spPr bwMode="auto">
          <a:xfrm>
            <a:off x="1690689" y="3992998"/>
            <a:ext cx="4968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3571" name="文本框 1"/>
          <p:cNvSpPr txBox="1">
            <a:spLocks noChangeArrowheads="1"/>
          </p:cNvSpPr>
          <p:nvPr/>
        </p:nvSpPr>
        <p:spPr bwMode="auto">
          <a:xfrm>
            <a:off x="577254" y="869152"/>
            <a:ext cx="30390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影子的形成</a:t>
            </a:r>
          </a:p>
        </p:txBody>
      </p:sp>
      <p:sp>
        <p:nvSpPr>
          <p:cNvPr id="21530" name="文本框 2"/>
          <p:cNvSpPr txBox="1">
            <a:spLocks noChangeArrowheads="1"/>
          </p:cNvSpPr>
          <p:nvPr/>
        </p:nvSpPr>
        <p:spPr bwMode="auto">
          <a:xfrm>
            <a:off x="594777" y="3766430"/>
            <a:ext cx="7800975" cy="11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</a:rPr>
              <a:t>    </a:t>
            </a:r>
            <a:r>
              <a:rPr lang="zh-CN" altLang="en-US" sz="2800">
                <a:latin typeface="宋体" pitchFamily="2" charset="-122"/>
              </a:rPr>
              <a:t>由于光沿直线传播，在不透明的物体后面光照射不到的区域形成影。</a:t>
            </a:r>
          </a:p>
        </p:txBody>
      </p:sp>
      <p:sp>
        <p:nvSpPr>
          <p:cNvPr id="29" name="文本框 6151"/>
          <p:cNvSpPr txBox="1">
            <a:spLocks noChangeArrowheads="1"/>
          </p:cNvSpPr>
          <p:nvPr/>
        </p:nvSpPr>
        <p:spPr bwMode="auto">
          <a:xfrm>
            <a:off x="523512" y="309955"/>
            <a:ext cx="48526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四、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的直线传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播</a:t>
            </a:r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现象及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应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用</a:t>
            </a:r>
            <a:endParaRPr lang="en-US" altLang="zh-CN" sz="2800" b="1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8" grpId="0" animBg="1"/>
      <p:bldP spid="30754" grpId="0"/>
      <p:bldP spid="215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皮影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1285" y="629403"/>
            <a:ext cx="6959275" cy="35423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18827" y="4186989"/>
            <a:ext cx="3966983" cy="65684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 smtClean="0">
                <a:latin typeface="黑体" pitchFamily="49" charset="-122"/>
                <a:ea typeface="黑体" pitchFamily="49" charset="-122"/>
              </a:rPr>
              <a:t>同学们在观看皮影戏</a:t>
            </a:r>
            <a:endParaRPr lang="zh-CN" altLang="en-US" sz="2800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381" y="1699119"/>
            <a:ext cx="1916430" cy="142569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 l="33182" r="33409"/>
          <a:stretch>
            <a:fillRect/>
          </a:stretch>
        </p:blipFill>
        <p:spPr>
          <a:xfrm>
            <a:off x="2645727" y="3372330"/>
            <a:ext cx="1915795" cy="142569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 l="47842" r="5904" b="6375"/>
          <a:stretch>
            <a:fillRect/>
          </a:stretch>
        </p:blipFill>
        <p:spPr>
          <a:xfrm>
            <a:off x="4715827" y="3371379"/>
            <a:ext cx="2060575" cy="142569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rcRect l="40913" b="50000"/>
          <a:stretch>
            <a:fillRect/>
          </a:stretch>
        </p:blipFill>
        <p:spPr>
          <a:xfrm>
            <a:off x="6844981" y="3372329"/>
            <a:ext cx="2015490" cy="142522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rcRect l="32497" r="16010"/>
          <a:stretch>
            <a:fillRect/>
          </a:stretch>
        </p:blipFill>
        <p:spPr>
          <a:xfrm>
            <a:off x="393382" y="3372329"/>
            <a:ext cx="2060575" cy="142617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5" name="文本框 25"/>
          <p:cNvSpPr txBox="1">
            <a:spLocks noChangeArrowheads="1"/>
          </p:cNvSpPr>
          <p:nvPr/>
        </p:nvSpPr>
        <p:spPr bwMode="auto">
          <a:xfrm>
            <a:off x="295633" y="748943"/>
            <a:ext cx="8237537" cy="74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想一想：生活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中都有哪些发光的物体，来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自哪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里呢？</a:t>
            </a:r>
            <a:endParaRPr lang="zh-CN" altLang="en-US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73337" y="1700069"/>
            <a:ext cx="2060575" cy="142617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rcRect l="10410" r="4826" b="10988"/>
          <a:stretch>
            <a:fillRect/>
          </a:stretch>
        </p:blipFill>
        <p:spPr>
          <a:xfrm>
            <a:off x="4760912" y="1700069"/>
            <a:ext cx="1970405" cy="142569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grpSp>
        <p:nvGrpSpPr>
          <p:cNvPr id="18" name="组合 17"/>
          <p:cNvGrpSpPr/>
          <p:nvPr/>
        </p:nvGrpSpPr>
        <p:grpSpPr>
          <a:xfrm>
            <a:off x="6894512" y="1700544"/>
            <a:ext cx="1918335" cy="1424747"/>
            <a:chOff x="11283" y="3357"/>
            <a:chExt cx="2722" cy="2327"/>
          </a:xfr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图片 53268" descr="C:\Users\Administrator\Desktop\861-160Q9161Z6343.png861-160Q9161Z634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282" y="3356"/>
              <a:ext cx="2722" cy="23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13211" y="5344"/>
              <a:ext cx="794" cy="34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56321"/>
          <p:cNvPicPr>
            <a:picLocks noChangeAspect="1"/>
          </p:cNvPicPr>
          <p:nvPr/>
        </p:nvPicPr>
        <p:blipFill>
          <a:blip r:embed="rId2" cstate="print"/>
          <a:srcRect l="14966" r="12604" b="13368"/>
          <a:stretch>
            <a:fillRect/>
          </a:stretch>
        </p:blipFill>
        <p:spPr>
          <a:xfrm>
            <a:off x="229236" y="1071292"/>
            <a:ext cx="4219575" cy="312266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6323" name="矩形 56322"/>
          <p:cNvSpPr>
            <a:spLocks noChangeArrowheads="1"/>
          </p:cNvSpPr>
          <p:nvPr/>
        </p:nvSpPr>
        <p:spPr bwMode="auto">
          <a:xfrm>
            <a:off x="1454151" y="4327925"/>
            <a:ext cx="20875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日食</a:t>
            </a:r>
          </a:p>
        </p:txBody>
      </p:sp>
      <p:pic>
        <p:nvPicPr>
          <p:cNvPr id="56324" name="内容占位符 56323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b="4018"/>
          <a:stretch>
            <a:fillRect/>
          </a:stretch>
        </p:blipFill>
        <p:spPr>
          <a:xfrm>
            <a:off x="4629786" y="1071292"/>
            <a:ext cx="4219575" cy="3122662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56325" name="矩形 56324"/>
          <p:cNvSpPr>
            <a:spLocks noChangeArrowheads="1"/>
          </p:cNvSpPr>
          <p:nvPr/>
        </p:nvSpPr>
        <p:spPr bwMode="auto">
          <a:xfrm>
            <a:off x="5945188" y="4327925"/>
            <a:ext cx="230346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月食</a:t>
            </a:r>
          </a:p>
        </p:txBody>
      </p:sp>
      <p:sp>
        <p:nvSpPr>
          <p:cNvPr id="24581" name="文本框 1"/>
          <p:cNvSpPr txBox="1">
            <a:spLocks noChangeArrowheads="1"/>
          </p:cNvSpPr>
          <p:nvPr/>
        </p:nvSpPr>
        <p:spPr bwMode="auto">
          <a:xfrm>
            <a:off x="486301" y="381013"/>
            <a:ext cx="5521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日食和月食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1212421" y="389194"/>
            <a:ext cx="6310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2F2F00"/>
                </a:solidFill>
                <a:latin typeface="黑体" pitchFamily="49" charset="-122"/>
                <a:ea typeface="黑体" pitchFamily="49" charset="-122"/>
              </a:rPr>
              <a:t>日食和月食的形成过程</a:t>
            </a:r>
          </a:p>
        </p:txBody>
      </p:sp>
    </p:spTree>
    <p:controls>
      <p:control spid="1026" name="ShockwaveFlash1" r:id="rId2" imgW="7668695" imgH="4994440"/>
    </p:controls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575679" y="497892"/>
            <a:ext cx="5521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</a:rPr>
              <a:t>小孔成像</a:t>
            </a:r>
          </a:p>
        </p:txBody>
      </p:sp>
      <p:pic>
        <p:nvPicPr>
          <p:cNvPr id="24" name="Picture 8" descr="小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592" y="1266098"/>
            <a:ext cx="7024747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265"/>
          <p:cNvGrpSpPr>
            <a:grpSpLocks/>
          </p:cNvGrpSpPr>
          <p:nvPr/>
        </p:nvGrpSpPr>
        <p:grpSpPr bwMode="auto">
          <a:xfrm>
            <a:off x="640824" y="714752"/>
            <a:ext cx="7848600" cy="2296983"/>
            <a:chOff x="432" y="432"/>
            <a:chExt cx="4944" cy="1934"/>
          </a:xfrm>
        </p:grpSpPr>
        <p:grpSp>
          <p:nvGrpSpPr>
            <p:cNvPr id="3" name="组合 11266"/>
            <p:cNvGrpSpPr>
              <a:grpSpLocks/>
            </p:cNvGrpSpPr>
            <p:nvPr/>
          </p:nvGrpSpPr>
          <p:grpSpPr bwMode="auto">
            <a:xfrm>
              <a:off x="2897" y="623"/>
              <a:ext cx="895" cy="1412"/>
              <a:chOff x="2897" y="623"/>
              <a:chExt cx="895" cy="1412"/>
            </a:xfrm>
          </p:grpSpPr>
          <p:sp>
            <p:nvSpPr>
              <p:cNvPr id="27651" name="平行四边形 11267"/>
              <p:cNvSpPr>
                <a:spLocks noChangeArrowheads="1"/>
              </p:cNvSpPr>
              <p:nvPr/>
            </p:nvSpPr>
            <p:spPr bwMode="auto">
              <a:xfrm rot="-5400000">
                <a:off x="2617" y="858"/>
                <a:ext cx="1412" cy="895"/>
              </a:xfrm>
              <a:prstGeom prst="parallelogram">
                <a:avLst>
                  <a:gd name="adj" fmla="val 41654"/>
                </a:avLst>
              </a:prstGeom>
              <a:solidFill>
                <a:srgbClr val="ADADAD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32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7652" name="椭圆 11268"/>
              <p:cNvSpPr>
                <a:spLocks noChangeArrowheads="1"/>
              </p:cNvSpPr>
              <p:nvPr/>
            </p:nvSpPr>
            <p:spPr bwMode="auto">
              <a:xfrm>
                <a:off x="3266" y="1291"/>
                <a:ext cx="68" cy="6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3200">
                  <a:latin typeface="Times New Roman" pitchFamily="18" charset="0"/>
                  <a:ea typeface="黑体" pitchFamily="49" charset="-122"/>
                </a:endParaRPr>
              </a:p>
            </p:txBody>
          </p:sp>
        </p:grpSp>
        <p:sp>
          <p:nvSpPr>
            <p:cNvPr id="27653" name="平行四边形 11269"/>
            <p:cNvSpPr>
              <a:spLocks noChangeArrowheads="1"/>
            </p:cNvSpPr>
            <p:nvPr/>
          </p:nvSpPr>
          <p:spPr bwMode="auto">
            <a:xfrm rot="-5400000">
              <a:off x="3782" y="772"/>
              <a:ext cx="1934" cy="1254"/>
            </a:xfrm>
            <a:prstGeom prst="parallelogram">
              <a:avLst>
                <a:gd name="adj" fmla="val 52237"/>
              </a:avLst>
            </a:prstGeom>
            <a:solidFill>
              <a:srgbClr val="ADAD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Times New Roman" pitchFamily="18" charset="0"/>
                <a:ea typeface="黑体" pitchFamily="49" charset="-122"/>
              </a:endParaRPr>
            </a:p>
          </p:txBody>
        </p:sp>
        <p:grpSp>
          <p:nvGrpSpPr>
            <p:cNvPr id="4" name="组合 11270"/>
            <p:cNvGrpSpPr>
              <a:grpSpLocks/>
            </p:cNvGrpSpPr>
            <p:nvPr/>
          </p:nvGrpSpPr>
          <p:grpSpPr bwMode="auto">
            <a:xfrm>
              <a:off x="432" y="984"/>
              <a:ext cx="358" cy="1176"/>
              <a:chOff x="432" y="984"/>
              <a:chExt cx="358" cy="1176"/>
            </a:xfrm>
          </p:grpSpPr>
          <p:sp>
            <p:nvSpPr>
              <p:cNvPr id="27655" name="圆柱形 11271"/>
              <p:cNvSpPr>
                <a:spLocks noChangeArrowheads="1"/>
              </p:cNvSpPr>
              <p:nvPr/>
            </p:nvSpPr>
            <p:spPr bwMode="auto">
              <a:xfrm>
                <a:off x="477" y="1419"/>
                <a:ext cx="224" cy="741"/>
              </a:xfrm>
              <a:prstGeom prst="can">
                <a:avLst>
                  <a:gd name="adj" fmla="val 39375"/>
                </a:avLst>
              </a:prstGeom>
              <a:gradFill rotWithShape="1">
                <a:gsLst>
                  <a:gs pos="0">
                    <a:srgbClr val="595959"/>
                  </a:gs>
                  <a:gs pos="17000">
                    <a:srgbClr val="595959"/>
                  </a:gs>
                  <a:gs pos="83000">
                    <a:srgbClr val="6E4242"/>
                  </a:gs>
                  <a:gs pos="100000">
                    <a:srgbClr val="832B2B"/>
                  </a:gs>
                </a:gsLst>
                <a:lin ang="2700000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32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7656" name="任意多边形 11272"/>
              <p:cNvSpPr>
                <a:spLocks noChangeArrowheads="1"/>
              </p:cNvSpPr>
              <p:nvPr/>
            </p:nvSpPr>
            <p:spPr bwMode="auto">
              <a:xfrm>
                <a:off x="432" y="984"/>
                <a:ext cx="358" cy="470"/>
              </a:xfrm>
              <a:custGeom>
                <a:avLst/>
                <a:gdLst/>
                <a:ahLst/>
                <a:cxnLst>
                  <a:cxn ang="0">
                    <a:pos x="223" y="1176"/>
                  </a:cxn>
                  <a:cxn ang="0">
                    <a:pos x="0" y="911"/>
                  </a:cxn>
                  <a:cxn ang="0">
                    <a:pos x="223" y="470"/>
                  </a:cxn>
                  <a:cxn ang="0">
                    <a:pos x="447" y="205"/>
                  </a:cxn>
                  <a:cxn ang="0">
                    <a:pos x="559" y="29"/>
                  </a:cxn>
                  <a:cxn ang="0">
                    <a:pos x="671" y="382"/>
                  </a:cxn>
                  <a:cxn ang="0">
                    <a:pos x="671" y="646"/>
                  </a:cxn>
                  <a:cxn ang="0">
                    <a:pos x="894" y="911"/>
                  </a:cxn>
                  <a:cxn ang="0">
                    <a:pos x="671" y="1087"/>
                  </a:cxn>
                  <a:cxn ang="0">
                    <a:pos x="447" y="1176"/>
                  </a:cxn>
                </a:cxnLst>
                <a:rect l="0" t="0" r="r" b="b"/>
                <a:pathLst>
                  <a:path w="894" h="1176">
                    <a:moveTo>
                      <a:pt x="223" y="1176"/>
                    </a:moveTo>
                    <a:cubicBezTo>
                      <a:pt x="111" y="1102"/>
                      <a:pt x="0" y="1029"/>
                      <a:pt x="0" y="911"/>
                    </a:cubicBezTo>
                    <a:cubicBezTo>
                      <a:pt x="0" y="793"/>
                      <a:pt x="149" y="587"/>
                      <a:pt x="223" y="470"/>
                    </a:cubicBezTo>
                    <a:cubicBezTo>
                      <a:pt x="298" y="352"/>
                      <a:pt x="391" y="279"/>
                      <a:pt x="447" y="205"/>
                    </a:cubicBezTo>
                    <a:cubicBezTo>
                      <a:pt x="503" y="132"/>
                      <a:pt x="522" y="0"/>
                      <a:pt x="559" y="29"/>
                    </a:cubicBezTo>
                    <a:cubicBezTo>
                      <a:pt x="596" y="58"/>
                      <a:pt x="652" y="279"/>
                      <a:pt x="671" y="382"/>
                    </a:cubicBezTo>
                    <a:cubicBezTo>
                      <a:pt x="689" y="485"/>
                      <a:pt x="633" y="558"/>
                      <a:pt x="671" y="646"/>
                    </a:cubicBezTo>
                    <a:cubicBezTo>
                      <a:pt x="708" y="735"/>
                      <a:pt x="894" y="837"/>
                      <a:pt x="894" y="911"/>
                    </a:cubicBezTo>
                    <a:cubicBezTo>
                      <a:pt x="894" y="984"/>
                      <a:pt x="745" y="1043"/>
                      <a:pt x="671" y="1087"/>
                    </a:cubicBezTo>
                    <a:cubicBezTo>
                      <a:pt x="596" y="1131"/>
                      <a:pt x="484" y="1161"/>
                      <a:pt x="447" y="1176"/>
                    </a:cubicBezTo>
                  </a:path>
                </a:pathLst>
              </a:custGeom>
              <a:solidFill>
                <a:srgbClr val="ECF444"/>
              </a:solidFill>
              <a:ln w="9525">
                <a:solidFill>
                  <a:srgbClr val="FF66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7" name="任意多边形 11273"/>
              <p:cNvSpPr>
                <a:spLocks noChangeArrowheads="1"/>
              </p:cNvSpPr>
              <p:nvPr/>
            </p:nvSpPr>
            <p:spPr bwMode="auto">
              <a:xfrm>
                <a:off x="544" y="1172"/>
                <a:ext cx="89" cy="282"/>
              </a:xfrm>
              <a:custGeom>
                <a:avLst/>
                <a:gdLst/>
                <a:ahLst/>
                <a:cxnLst>
                  <a:cxn ang="0">
                    <a:pos x="55" y="705"/>
                  </a:cxn>
                  <a:cxn ang="0">
                    <a:pos x="0" y="546"/>
                  </a:cxn>
                  <a:cxn ang="0">
                    <a:pos x="55" y="282"/>
                  </a:cxn>
                  <a:cxn ang="0">
                    <a:pos x="111" y="123"/>
                  </a:cxn>
                  <a:cxn ang="0">
                    <a:pos x="139" y="17"/>
                  </a:cxn>
                  <a:cxn ang="0">
                    <a:pos x="167" y="229"/>
                  </a:cxn>
                  <a:cxn ang="0">
                    <a:pos x="167" y="388"/>
                  </a:cxn>
                  <a:cxn ang="0">
                    <a:pos x="223" y="546"/>
                  </a:cxn>
                  <a:cxn ang="0">
                    <a:pos x="167" y="652"/>
                  </a:cxn>
                  <a:cxn ang="0">
                    <a:pos x="111" y="705"/>
                  </a:cxn>
                </a:cxnLst>
                <a:rect l="0" t="0" r="r" b="b"/>
                <a:pathLst>
                  <a:path w="223" h="705">
                    <a:moveTo>
                      <a:pt x="55" y="705"/>
                    </a:moveTo>
                    <a:cubicBezTo>
                      <a:pt x="27" y="661"/>
                      <a:pt x="0" y="617"/>
                      <a:pt x="0" y="546"/>
                    </a:cubicBezTo>
                    <a:cubicBezTo>
                      <a:pt x="0" y="476"/>
                      <a:pt x="37" y="352"/>
                      <a:pt x="55" y="282"/>
                    </a:cubicBezTo>
                    <a:cubicBezTo>
                      <a:pt x="74" y="211"/>
                      <a:pt x="97" y="167"/>
                      <a:pt x="111" y="123"/>
                    </a:cubicBezTo>
                    <a:cubicBezTo>
                      <a:pt x="125" y="79"/>
                      <a:pt x="130" y="0"/>
                      <a:pt x="139" y="17"/>
                    </a:cubicBezTo>
                    <a:cubicBezTo>
                      <a:pt x="149" y="35"/>
                      <a:pt x="163" y="167"/>
                      <a:pt x="167" y="229"/>
                    </a:cubicBezTo>
                    <a:cubicBezTo>
                      <a:pt x="172" y="291"/>
                      <a:pt x="158" y="335"/>
                      <a:pt x="167" y="388"/>
                    </a:cubicBezTo>
                    <a:cubicBezTo>
                      <a:pt x="177" y="441"/>
                      <a:pt x="223" y="502"/>
                      <a:pt x="223" y="546"/>
                    </a:cubicBezTo>
                    <a:cubicBezTo>
                      <a:pt x="223" y="590"/>
                      <a:pt x="186" y="626"/>
                      <a:pt x="167" y="652"/>
                    </a:cubicBezTo>
                    <a:cubicBezTo>
                      <a:pt x="149" y="679"/>
                      <a:pt x="121" y="696"/>
                      <a:pt x="111" y="705"/>
                    </a:cubicBezTo>
                  </a:path>
                </a:pathLst>
              </a:custGeom>
              <a:noFill/>
              <a:ln w="9525">
                <a:solidFill>
                  <a:srgbClr val="FF66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11274"/>
          <p:cNvGrpSpPr>
            <a:grpSpLocks/>
          </p:cNvGrpSpPr>
          <p:nvPr/>
        </p:nvGrpSpPr>
        <p:grpSpPr bwMode="auto">
          <a:xfrm>
            <a:off x="945624" y="1683903"/>
            <a:ext cx="6248400" cy="285044"/>
            <a:chOff x="624" y="1248"/>
            <a:chExt cx="3936" cy="240"/>
          </a:xfrm>
        </p:grpSpPr>
        <p:sp>
          <p:nvSpPr>
            <p:cNvPr id="27659" name="直接连接符 11275"/>
            <p:cNvSpPr>
              <a:spLocks noChangeShapeType="1"/>
            </p:cNvSpPr>
            <p:nvPr/>
          </p:nvSpPr>
          <p:spPr bwMode="auto">
            <a:xfrm flipV="1">
              <a:off x="624" y="1248"/>
              <a:ext cx="393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7660" name="直接连接符 11276"/>
            <p:cNvSpPr>
              <a:spLocks noChangeShapeType="1"/>
            </p:cNvSpPr>
            <p:nvPr/>
          </p:nvSpPr>
          <p:spPr bwMode="auto">
            <a:xfrm flipV="1">
              <a:off x="1519" y="1420"/>
              <a:ext cx="178" cy="1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</p:grpSp>
      <p:grpSp>
        <p:nvGrpSpPr>
          <p:cNvPr id="6" name="组合 11277"/>
          <p:cNvGrpSpPr>
            <a:grpSpLocks/>
          </p:cNvGrpSpPr>
          <p:nvPr/>
        </p:nvGrpSpPr>
        <p:grpSpPr bwMode="auto">
          <a:xfrm>
            <a:off x="1021824" y="1398858"/>
            <a:ext cx="6248400" cy="570089"/>
            <a:chOff x="672" y="1008"/>
            <a:chExt cx="3936" cy="480"/>
          </a:xfrm>
        </p:grpSpPr>
        <p:sp>
          <p:nvSpPr>
            <p:cNvPr id="27662" name="直接连接符 11278"/>
            <p:cNvSpPr>
              <a:spLocks noChangeShapeType="1"/>
            </p:cNvSpPr>
            <p:nvPr/>
          </p:nvSpPr>
          <p:spPr bwMode="auto">
            <a:xfrm>
              <a:off x="672" y="1008"/>
              <a:ext cx="3936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7663" name="直接连接符 11279"/>
            <p:cNvSpPr>
              <a:spLocks noChangeShapeType="1"/>
            </p:cNvSpPr>
            <p:nvPr/>
          </p:nvSpPr>
          <p:spPr bwMode="auto">
            <a:xfrm>
              <a:off x="1622" y="1123"/>
              <a:ext cx="136" cy="1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latin typeface="Times New Roman" pitchFamily="18" charset="0"/>
              </a:endParaRPr>
            </a:p>
          </p:txBody>
        </p:sp>
      </p:grpSp>
      <p:grpSp>
        <p:nvGrpSpPr>
          <p:cNvPr id="7" name="组合 11280"/>
          <p:cNvGrpSpPr>
            <a:grpSpLocks/>
          </p:cNvGrpSpPr>
          <p:nvPr/>
        </p:nvGrpSpPr>
        <p:grpSpPr bwMode="auto">
          <a:xfrm>
            <a:off x="7117825" y="1256336"/>
            <a:ext cx="284163" cy="726863"/>
            <a:chOff x="4512" y="888"/>
            <a:chExt cx="179" cy="612"/>
          </a:xfrm>
        </p:grpSpPr>
        <p:sp>
          <p:nvSpPr>
            <p:cNvPr id="27665" name="任意多边形 11281"/>
            <p:cNvSpPr>
              <a:spLocks noChangeArrowheads="1"/>
            </p:cNvSpPr>
            <p:nvPr/>
          </p:nvSpPr>
          <p:spPr bwMode="auto">
            <a:xfrm flipV="1">
              <a:off x="4512" y="1255"/>
              <a:ext cx="179" cy="245"/>
            </a:xfrm>
            <a:custGeom>
              <a:avLst/>
              <a:gdLst/>
              <a:ahLst/>
              <a:cxnLst>
                <a:cxn ang="0">
                  <a:pos x="111" y="612"/>
                </a:cxn>
                <a:cxn ang="0">
                  <a:pos x="0" y="474"/>
                </a:cxn>
                <a:cxn ang="0">
                  <a:pos x="111" y="245"/>
                </a:cxn>
                <a:cxn ang="0">
                  <a:pos x="223" y="107"/>
                </a:cxn>
                <a:cxn ang="0">
                  <a:pos x="279" y="15"/>
                </a:cxn>
                <a:cxn ang="0">
                  <a:pos x="335" y="199"/>
                </a:cxn>
                <a:cxn ang="0">
                  <a:pos x="335" y="336"/>
                </a:cxn>
                <a:cxn ang="0">
                  <a:pos x="447" y="474"/>
                </a:cxn>
                <a:cxn ang="0">
                  <a:pos x="335" y="566"/>
                </a:cxn>
                <a:cxn ang="0">
                  <a:pos x="223" y="612"/>
                </a:cxn>
              </a:cxnLst>
              <a:rect l="0" t="0" r="r" b="b"/>
              <a:pathLst>
                <a:path w="447" h="612">
                  <a:moveTo>
                    <a:pt x="111" y="612"/>
                  </a:moveTo>
                  <a:cubicBezTo>
                    <a:pt x="55" y="574"/>
                    <a:pt x="0" y="535"/>
                    <a:pt x="0" y="474"/>
                  </a:cubicBezTo>
                  <a:cubicBezTo>
                    <a:pt x="0" y="413"/>
                    <a:pt x="74" y="306"/>
                    <a:pt x="111" y="245"/>
                  </a:cubicBezTo>
                  <a:cubicBezTo>
                    <a:pt x="149" y="183"/>
                    <a:pt x="195" y="145"/>
                    <a:pt x="223" y="107"/>
                  </a:cubicBezTo>
                  <a:cubicBezTo>
                    <a:pt x="251" y="68"/>
                    <a:pt x="261" y="0"/>
                    <a:pt x="279" y="15"/>
                  </a:cubicBezTo>
                  <a:cubicBezTo>
                    <a:pt x="298" y="30"/>
                    <a:pt x="326" y="145"/>
                    <a:pt x="335" y="199"/>
                  </a:cubicBezTo>
                  <a:cubicBezTo>
                    <a:pt x="344" y="252"/>
                    <a:pt x="316" y="290"/>
                    <a:pt x="335" y="336"/>
                  </a:cubicBezTo>
                  <a:cubicBezTo>
                    <a:pt x="354" y="382"/>
                    <a:pt x="447" y="436"/>
                    <a:pt x="447" y="474"/>
                  </a:cubicBezTo>
                  <a:cubicBezTo>
                    <a:pt x="447" y="512"/>
                    <a:pt x="372" y="543"/>
                    <a:pt x="335" y="566"/>
                  </a:cubicBezTo>
                  <a:cubicBezTo>
                    <a:pt x="298" y="589"/>
                    <a:pt x="242" y="604"/>
                    <a:pt x="223" y="612"/>
                  </a:cubicBezTo>
                </a:path>
              </a:pathLst>
            </a:custGeom>
            <a:solidFill>
              <a:srgbClr val="ECF444"/>
            </a:solidFill>
            <a:ln w="9525">
              <a:solidFill>
                <a:srgbClr val="FF66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组合 11282"/>
            <p:cNvGrpSpPr>
              <a:grpSpLocks/>
            </p:cNvGrpSpPr>
            <p:nvPr/>
          </p:nvGrpSpPr>
          <p:grpSpPr bwMode="auto">
            <a:xfrm>
              <a:off x="4534" y="888"/>
              <a:ext cx="112" cy="514"/>
              <a:chOff x="4534" y="888"/>
              <a:chExt cx="112" cy="514"/>
            </a:xfrm>
          </p:grpSpPr>
          <p:sp>
            <p:nvSpPr>
              <p:cNvPr id="27667" name="圆柱形 11283"/>
              <p:cNvSpPr>
                <a:spLocks noChangeArrowheads="1"/>
              </p:cNvSpPr>
              <p:nvPr/>
            </p:nvSpPr>
            <p:spPr bwMode="auto">
              <a:xfrm flipV="1">
                <a:off x="4534" y="888"/>
                <a:ext cx="112" cy="386"/>
              </a:xfrm>
              <a:prstGeom prst="can">
                <a:avLst>
                  <a:gd name="adj" fmla="val 41022"/>
                </a:avLst>
              </a:prstGeom>
              <a:solidFill>
                <a:srgbClr val="FF9999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32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7668" name="任意多边形 11284"/>
              <p:cNvSpPr>
                <a:spLocks noChangeArrowheads="1"/>
              </p:cNvSpPr>
              <p:nvPr/>
            </p:nvSpPr>
            <p:spPr bwMode="auto">
              <a:xfrm flipV="1">
                <a:off x="4568" y="1255"/>
                <a:ext cx="45" cy="147"/>
              </a:xfrm>
              <a:custGeom>
                <a:avLst/>
                <a:gdLst/>
                <a:ahLst/>
                <a:cxnLst>
                  <a:cxn ang="0">
                    <a:pos x="28" y="367"/>
                  </a:cxn>
                  <a:cxn ang="0">
                    <a:pos x="0" y="284"/>
                  </a:cxn>
                  <a:cxn ang="0">
                    <a:pos x="28" y="146"/>
                  </a:cxn>
                  <a:cxn ang="0">
                    <a:pos x="56" y="64"/>
                  </a:cxn>
                  <a:cxn ang="0">
                    <a:pos x="70" y="9"/>
                  </a:cxn>
                  <a:cxn ang="0">
                    <a:pos x="84" y="119"/>
                  </a:cxn>
                  <a:cxn ang="0">
                    <a:pos x="84" y="202"/>
                  </a:cxn>
                  <a:cxn ang="0">
                    <a:pos x="112" y="284"/>
                  </a:cxn>
                  <a:cxn ang="0">
                    <a:pos x="84" y="339"/>
                  </a:cxn>
                  <a:cxn ang="0">
                    <a:pos x="56" y="367"/>
                  </a:cxn>
                </a:cxnLst>
                <a:rect l="0" t="0" r="r" b="b"/>
                <a:pathLst>
                  <a:path w="112" h="367">
                    <a:moveTo>
                      <a:pt x="28" y="367"/>
                    </a:moveTo>
                    <a:cubicBezTo>
                      <a:pt x="14" y="344"/>
                      <a:pt x="0" y="321"/>
                      <a:pt x="0" y="284"/>
                    </a:cubicBezTo>
                    <a:cubicBezTo>
                      <a:pt x="0" y="248"/>
                      <a:pt x="18" y="183"/>
                      <a:pt x="28" y="146"/>
                    </a:cubicBezTo>
                    <a:cubicBezTo>
                      <a:pt x="37" y="110"/>
                      <a:pt x="49" y="87"/>
                      <a:pt x="56" y="64"/>
                    </a:cubicBezTo>
                    <a:cubicBezTo>
                      <a:pt x="63" y="41"/>
                      <a:pt x="65" y="0"/>
                      <a:pt x="70" y="9"/>
                    </a:cubicBezTo>
                    <a:cubicBezTo>
                      <a:pt x="74" y="18"/>
                      <a:pt x="82" y="87"/>
                      <a:pt x="84" y="119"/>
                    </a:cubicBezTo>
                    <a:cubicBezTo>
                      <a:pt x="86" y="151"/>
                      <a:pt x="79" y="174"/>
                      <a:pt x="84" y="202"/>
                    </a:cubicBezTo>
                    <a:cubicBezTo>
                      <a:pt x="89" y="229"/>
                      <a:pt x="112" y="261"/>
                      <a:pt x="112" y="284"/>
                    </a:cubicBezTo>
                    <a:cubicBezTo>
                      <a:pt x="112" y="307"/>
                      <a:pt x="93" y="326"/>
                      <a:pt x="84" y="339"/>
                    </a:cubicBezTo>
                    <a:cubicBezTo>
                      <a:pt x="74" y="353"/>
                      <a:pt x="60" y="362"/>
                      <a:pt x="56" y="367"/>
                    </a:cubicBezTo>
                  </a:path>
                </a:pathLst>
              </a:custGeom>
              <a:noFill/>
              <a:ln w="9525">
                <a:solidFill>
                  <a:srgbClr val="FF66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4857" name="Text Box 41"/>
          <p:cNvSpPr txBox="1">
            <a:spLocks noChangeArrowheads="1"/>
          </p:cNvSpPr>
          <p:nvPr/>
        </p:nvSpPr>
        <p:spPr bwMode="auto">
          <a:xfrm>
            <a:off x="652257" y="412762"/>
            <a:ext cx="3589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小孔成像的特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点：</a:t>
            </a:r>
          </a:p>
        </p:txBody>
      </p:sp>
      <p:sp>
        <p:nvSpPr>
          <p:cNvPr id="34858" name="Text Box 42"/>
          <p:cNvSpPr txBox="1">
            <a:spLocks noChangeArrowheads="1"/>
          </p:cNvSpPr>
          <p:nvPr/>
        </p:nvSpPr>
        <p:spPr bwMode="auto">
          <a:xfrm>
            <a:off x="426261" y="2961768"/>
            <a:ext cx="8552734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倒立的实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像</a:t>
            </a:r>
            <a:endParaRPr lang="en-US" altLang="zh-CN" sz="28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像的大小与孔到物体的距离、孔到光屏的距离有关</a:t>
            </a:r>
            <a:endParaRPr lang="en-US" altLang="zh-CN" sz="28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像的形状与物体的形状有关，与孔的形状无关</a:t>
            </a:r>
          </a:p>
        </p:txBody>
      </p:sp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48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48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4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7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8194"/>
          <p:cNvSpPr txBox="1">
            <a:spLocks noChangeArrowheads="1"/>
          </p:cNvSpPr>
          <p:nvPr/>
        </p:nvSpPr>
        <p:spPr bwMode="auto">
          <a:xfrm>
            <a:off x="545492" y="402777"/>
            <a:ext cx="3206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激光垂直</a:t>
            </a:r>
          </a:p>
        </p:txBody>
      </p:sp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440179" y="1141015"/>
            <a:ext cx="609441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</a:rPr>
              <a:t>激光的特点： 能集中射向一个方向而不散开，因而能射得很远而亮度没有明显的减弱。</a:t>
            </a:r>
            <a:endParaRPr lang="en-US" altLang="zh-CN" sz="2800">
              <a:latin typeface="Times New Roman" pitchFamily="18" charset="0"/>
            </a:endParaRPr>
          </a:p>
        </p:txBody>
      </p:sp>
      <p:grpSp>
        <p:nvGrpSpPr>
          <p:cNvPr id="2" name="组合 8218"/>
          <p:cNvGrpSpPr>
            <a:grpSpLocks/>
          </p:cNvGrpSpPr>
          <p:nvPr/>
        </p:nvGrpSpPr>
        <p:grpSpPr bwMode="auto">
          <a:xfrm>
            <a:off x="3305819" y="2014080"/>
            <a:ext cx="5486400" cy="2403875"/>
            <a:chOff x="2208" y="1389"/>
            <a:chExt cx="3456" cy="2024"/>
          </a:xfrm>
        </p:grpSpPr>
        <p:grpSp>
          <p:nvGrpSpPr>
            <p:cNvPr id="3" name="组合 8217"/>
            <p:cNvGrpSpPr>
              <a:grpSpLocks/>
            </p:cNvGrpSpPr>
            <p:nvPr/>
          </p:nvGrpSpPr>
          <p:grpSpPr bwMode="auto">
            <a:xfrm>
              <a:off x="2208" y="1389"/>
              <a:ext cx="3456" cy="2024"/>
              <a:chOff x="2208" y="1389"/>
              <a:chExt cx="3456" cy="2024"/>
            </a:xfrm>
          </p:grpSpPr>
          <p:grpSp>
            <p:nvGrpSpPr>
              <p:cNvPr id="4" name="组合 8216"/>
              <p:cNvGrpSpPr>
                <a:grpSpLocks/>
              </p:cNvGrpSpPr>
              <p:nvPr/>
            </p:nvGrpSpPr>
            <p:grpSpPr bwMode="auto">
              <a:xfrm>
                <a:off x="2232" y="1389"/>
                <a:ext cx="3432" cy="2024"/>
                <a:chOff x="2232" y="1389"/>
                <a:chExt cx="3432" cy="2024"/>
              </a:xfrm>
            </p:grpSpPr>
            <p:grpSp>
              <p:nvGrpSpPr>
                <p:cNvPr id="5" name="组合 8215"/>
                <p:cNvGrpSpPr>
                  <a:grpSpLocks/>
                </p:cNvGrpSpPr>
                <p:nvPr/>
              </p:nvGrpSpPr>
              <p:grpSpPr bwMode="auto">
                <a:xfrm>
                  <a:off x="2872" y="1389"/>
                  <a:ext cx="2792" cy="2024"/>
                  <a:chOff x="2872" y="1588"/>
                  <a:chExt cx="2792" cy="2024"/>
                </a:xfrm>
              </p:grpSpPr>
              <p:sp>
                <p:nvSpPr>
                  <p:cNvPr id="28679" name="任意多边形 8202"/>
                  <p:cNvSpPr>
                    <a:spLocks noChangeArrowheads="1"/>
                  </p:cNvSpPr>
                  <p:nvPr/>
                </p:nvSpPr>
                <p:spPr bwMode="auto">
                  <a:xfrm>
                    <a:off x="2872" y="1588"/>
                    <a:ext cx="2792" cy="2024"/>
                  </a:xfrm>
                  <a:custGeom>
                    <a:avLst/>
                    <a:gdLst/>
                    <a:ahLst/>
                    <a:cxnLst>
                      <a:cxn ang="0">
                        <a:pos x="0" y="1864"/>
                      </a:cxn>
                      <a:cxn ang="0">
                        <a:pos x="912" y="1720"/>
                      </a:cxn>
                      <a:cxn ang="0">
                        <a:pos x="1488" y="136"/>
                      </a:cxn>
                      <a:cxn ang="0">
                        <a:pos x="2160" y="904"/>
                      </a:cxn>
                      <a:cxn ang="0">
                        <a:pos x="2544" y="1864"/>
                      </a:cxn>
                      <a:cxn ang="0">
                        <a:pos x="2784" y="1864"/>
                      </a:cxn>
                      <a:cxn ang="0">
                        <a:pos x="2592" y="1768"/>
                      </a:cxn>
                    </a:cxnLst>
                    <a:rect l="0" t="0" r="r" b="b"/>
                    <a:pathLst>
                      <a:path w="2792" h="2024">
                        <a:moveTo>
                          <a:pt x="0" y="1864"/>
                        </a:moveTo>
                        <a:cubicBezTo>
                          <a:pt x="332" y="1936"/>
                          <a:pt x="664" y="2008"/>
                          <a:pt x="912" y="1720"/>
                        </a:cubicBezTo>
                        <a:cubicBezTo>
                          <a:pt x="1160" y="1432"/>
                          <a:pt x="1280" y="272"/>
                          <a:pt x="1488" y="136"/>
                        </a:cubicBezTo>
                        <a:cubicBezTo>
                          <a:pt x="1696" y="0"/>
                          <a:pt x="1984" y="616"/>
                          <a:pt x="2160" y="904"/>
                        </a:cubicBezTo>
                        <a:cubicBezTo>
                          <a:pt x="2336" y="1192"/>
                          <a:pt x="2440" y="1704"/>
                          <a:pt x="2544" y="1864"/>
                        </a:cubicBezTo>
                        <a:cubicBezTo>
                          <a:pt x="2648" y="2024"/>
                          <a:pt x="2776" y="1880"/>
                          <a:pt x="2784" y="1864"/>
                        </a:cubicBezTo>
                        <a:cubicBezTo>
                          <a:pt x="2792" y="1848"/>
                          <a:pt x="2692" y="1808"/>
                          <a:pt x="2592" y="17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680" name="任意多边形 8206"/>
                  <p:cNvSpPr>
                    <a:spLocks noChangeArrowheads="1"/>
                  </p:cNvSpPr>
                  <p:nvPr/>
                </p:nvSpPr>
                <p:spPr bwMode="auto">
                  <a:xfrm>
                    <a:off x="3832" y="2904"/>
                    <a:ext cx="1536" cy="384"/>
                  </a:xfrm>
                  <a:custGeom>
                    <a:avLst/>
                    <a:gdLst/>
                    <a:ahLst/>
                    <a:cxnLst>
                      <a:cxn ang="0">
                        <a:pos x="144" y="0"/>
                      </a:cxn>
                      <a:cxn ang="0">
                        <a:pos x="0" y="384"/>
                      </a:cxn>
                      <a:cxn ang="0">
                        <a:pos x="1536" y="384"/>
                      </a:cxn>
                      <a:cxn ang="0">
                        <a:pos x="1344" y="0"/>
                      </a:cxn>
                      <a:cxn ang="0">
                        <a:pos x="144" y="0"/>
                      </a:cxn>
                    </a:cxnLst>
                    <a:rect l="0" t="0" r="r" b="b"/>
                    <a:pathLst>
                      <a:path w="1536" h="384">
                        <a:moveTo>
                          <a:pt x="144" y="0"/>
                        </a:moveTo>
                        <a:lnTo>
                          <a:pt x="0" y="384"/>
                        </a:lnTo>
                        <a:lnTo>
                          <a:pt x="1536" y="384"/>
                        </a:lnTo>
                        <a:lnTo>
                          <a:pt x="1344" y="0"/>
                        </a:lnTo>
                        <a:lnTo>
                          <a:pt x="144" y="0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681" name="矩形 8209"/>
                <p:cNvSpPr>
                  <a:spLocks noChangeArrowheads="1"/>
                </p:cNvSpPr>
                <p:nvPr/>
              </p:nvSpPr>
              <p:spPr bwMode="auto">
                <a:xfrm>
                  <a:off x="2232" y="2637"/>
                  <a:ext cx="336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8682" name="直接连接符 8210"/>
              <p:cNvSpPr>
                <a:spLocks noChangeShapeType="1"/>
              </p:cNvSpPr>
              <p:nvPr/>
            </p:nvSpPr>
            <p:spPr bwMode="auto">
              <a:xfrm>
                <a:off x="2400" y="2769"/>
                <a:ext cx="0" cy="336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3" name="直接连接符 8211"/>
              <p:cNvSpPr>
                <a:spLocks noChangeShapeType="1"/>
              </p:cNvSpPr>
              <p:nvPr/>
            </p:nvSpPr>
            <p:spPr bwMode="auto">
              <a:xfrm flipH="1">
                <a:off x="2208" y="3105"/>
                <a:ext cx="192" cy="14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84" name="直接连接符 8212"/>
            <p:cNvSpPr>
              <a:spLocks noChangeShapeType="1"/>
            </p:cNvSpPr>
            <p:nvPr/>
          </p:nvSpPr>
          <p:spPr bwMode="auto">
            <a:xfrm>
              <a:off x="2400" y="3105"/>
              <a:ext cx="240" cy="1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8" name="直接连接符 8197"/>
          <p:cNvSpPr>
            <a:spLocks noChangeShapeType="1"/>
          </p:cNvSpPr>
          <p:nvPr/>
        </p:nvSpPr>
        <p:spPr bwMode="auto">
          <a:xfrm>
            <a:off x="3940819" y="3575886"/>
            <a:ext cx="41148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2008010521430325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002" y="883638"/>
            <a:ext cx="8868993" cy="251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文本框 41986"/>
          <p:cNvSpPr txBox="1">
            <a:spLocks noChangeArrowheads="1"/>
          </p:cNvSpPr>
          <p:nvPr/>
        </p:nvSpPr>
        <p:spPr bwMode="auto">
          <a:xfrm>
            <a:off x="2339975" y="3804157"/>
            <a:ext cx="5111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激光引导掘进方向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4114800" y="1083169"/>
            <a:ext cx="2438400" cy="855133"/>
          </a:xfrm>
          <a:prstGeom prst="cloudCallout">
            <a:avLst>
              <a:gd name="adj1" fmla="val -44532"/>
              <a:gd name="adj2" fmla="val 13333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1524000" y="1311204"/>
            <a:ext cx="2133600" cy="513080"/>
          </a:xfrm>
          <a:prstGeom prst="cloudCallout">
            <a:avLst>
              <a:gd name="adj1" fmla="val -42856"/>
              <a:gd name="adj2" fmla="val 11574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 sz="2400">
              <a:latin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76400" y="1767276"/>
            <a:ext cx="4876800" cy="2829066"/>
            <a:chOff x="0" y="0"/>
            <a:chExt cx="3072" cy="2832"/>
          </a:xfrm>
        </p:grpSpPr>
        <p:sp>
          <p:nvSpPr>
            <p:cNvPr id="30724" name="Line 5"/>
            <p:cNvSpPr>
              <a:spLocks noChangeShapeType="1"/>
            </p:cNvSpPr>
            <p:nvPr/>
          </p:nvSpPr>
          <p:spPr bwMode="auto">
            <a:xfrm>
              <a:off x="0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Line 6"/>
            <p:cNvSpPr>
              <a:spLocks noChangeShapeType="1"/>
            </p:cNvSpPr>
            <p:nvPr/>
          </p:nvSpPr>
          <p:spPr bwMode="auto">
            <a:xfrm>
              <a:off x="96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Line 7"/>
            <p:cNvSpPr>
              <a:spLocks noChangeShapeType="1"/>
            </p:cNvSpPr>
            <p:nvPr/>
          </p:nvSpPr>
          <p:spPr bwMode="auto">
            <a:xfrm>
              <a:off x="192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Line 8"/>
            <p:cNvSpPr>
              <a:spLocks noChangeShapeType="1"/>
            </p:cNvSpPr>
            <p:nvPr/>
          </p:nvSpPr>
          <p:spPr bwMode="auto">
            <a:xfrm>
              <a:off x="288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8" name="Line 9"/>
            <p:cNvSpPr>
              <a:spLocks noChangeShapeType="1"/>
            </p:cNvSpPr>
            <p:nvPr/>
          </p:nvSpPr>
          <p:spPr bwMode="auto">
            <a:xfrm>
              <a:off x="432" y="144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Line 10"/>
            <p:cNvSpPr>
              <a:spLocks noChangeShapeType="1"/>
            </p:cNvSpPr>
            <p:nvPr/>
          </p:nvSpPr>
          <p:spPr bwMode="auto">
            <a:xfrm>
              <a:off x="864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Line 11"/>
            <p:cNvSpPr>
              <a:spLocks noChangeShapeType="1"/>
            </p:cNvSpPr>
            <p:nvPr/>
          </p:nvSpPr>
          <p:spPr bwMode="auto">
            <a:xfrm>
              <a:off x="624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Line 12"/>
            <p:cNvSpPr>
              <a:spLocks noChangeShapeType="1"/>
            </p:cNvSpPr>
            <p:nvPr/>
          </p:nvSpPr>
          <p:spPr bwMode="auto">
            <a:xfrm>
              <a:off x="720" y="144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Line 13"/>
            <p:cNvSpPr>
              <a:spLocks noChangeShapeType="1"/>
            </p:cNvSpPr>
            <p:nvPr/>
          </p:nvSpPr>
          <p:spPr bwMode="auto">
            <a:xfrm>
              <a:off x="1680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14"/>
            <p:cNvSpPr>
              <a:spLocks noChangeShapeType="1"/>
            </p:cNvSpPr>
            <p:nvPr/>
          </p:nvSpPr>
          <p:spPr bwMode="auto">
            <a:xfrm>
              <a:off x="96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Line 15"/>
            <p:cNvSpPr>
              <a:spLocks noChangeShapeType="1"/>
            </p:cNvSpPr>
            <p:nvPr/>
          </p:nvSpPr>
          <p:spPr bwMode="auto">
            <a:xfrm>
              <a:off x="192" y="288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Line 16"/>
            <p:cNvSpPr>
              <a:spLocks noChangeShapeType="1"/>
            </p:cNvSpPr>
            <p:nvPr/>
          </p:nvSpPr>
          <p:spPr bwMode="auto">
            <a:xfrm>
              <a:off x="288" y="384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Line 17"/>
            <p:cNvSpPr>
              <a:spLocks noChangeShapeType="1"/>
            </p:cNvSpPr>
            <p:nvPr/>
          </p:nvSpPr>
          <p:spPr bwMode="auto">
            <a:xfrm>
              <a:off x="2544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Line 18"/>
            <p:cNvSpPr>
              <a:spLocks noChangeShapeType="1"/>
            </p:cNvSpPr>
            <p:nvPr/>
          </p:nvSpPr>
          <p:spPr bwMode="auto">
            <a:xfrm>
              <a:off x="2352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Line 19"/>
            <p:cNvSpPr>
              <a:spLocks noChangeShapeType="1"/>
            </p:cNvSpPr>
            <p:nvPr/>
          </p:nvSpPr>
          <p:spPr bwMode="auto">
            <a:xfrm>
              <a:off x="2160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20"/>
            <p:cNvSpPr>
              <a:spLocks noChangeShapeType="1"/>
            </p:cNvSpPr>
            <p:nvPr/>
          </p:nvSpPr>
          <p:spPr bwMode="auto">
            <a:xfrm>
              <a:off x="1968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21"/>
            <p:cNvSpPr>
              <a:spLocks noChangeShapeType="1"/>
            </p:cNvSpPr>
            <p:nvPr/>
          </p:nvSpPr>
          <p:spPr bwMode="auto">
            <a:xfrm>
              <a:off x="1824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Line 22"/>
            <p:cNvSpPr>
              <a:spLocks noChangeShapeType="1"/>
            </p:cNvSpPr>
            <p:nvPr/>
          </p:nvSpPr>
          <p:spPr bwMode="auto">
            <a:xfrm>
              <a:off x="1152" y="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Line 23"/>
            <p:cNvSpPr>
              <a:spLocks noChangeShapeType="1"/>
            </p:cNvSpPr>
            <p:nvPr/>
          </p:nvSpPr>
          <p:spPr bwMode="auto">
            <a:xfrm>
              <a:off x="1008" y="48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Line 24"/>
            <p:cNvSpPr>
              <a:spLocks noChangeShapeType="1"/>
            </p:cNvSpPr>
            <p:nvPr/>
          </p:nvSpPr>
          <p:spPr bwMode="auto">
            <a:xfrm>
              <a:off x="2640" y="33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Line 25"/>
            <p:cNvSpPr>
              <a:spLocks noChangeShapeType="1"/>
            </p:cNvSpPr>
            <p:nvPr/>
          </p:nvSpPr>
          <p:spPr bwMode="auto">
            <a:xfrm>
              <a:off x="2784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Line 26"/>
            <p:cNvSpPr>
              <a:spLocks noChangeShapeType="1"/>
            </p:cNvSpPr>
            <p:nvPr/>
          </p:nvSpPr>
          <p:spPr bwMode="auto">
            <a:xfrm>
              <a:off x="1536" y="48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Line 27"/>
            <p:cNvSpPr>
              <a:spLocks noChangeShapeType="1"/>
            </p:cNvSpPr>
            <p:nvPr/>
          </p:nvSpPr>
          <p:spPr bwMode="auto">
            <a:xfrm>
              <a:off x="1392" y="48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Line 28"/>
            <p:cNvSpPr>
              <a:spLocks noChangeShapeType="1"/>
            </p:cNvSpPr>
            <p:nvPr/>
          </p:nvSpPr>
          <p:spPr bwMode="auto">
            <a:xfrm>
              <a:off x="1248" y="192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Line 29"/>
            <p:cNvSpPr>
              <a:spLocks noChangeShapeType="1"/>
            </p:cNvSpPr>
            <p:nvPr/>
          </p:nvSpPr>
          <p:spPr bwMode="auto">
            <a:xfrm>
              <a:off x="528" y="144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Line 30"/>
            <p:cNvSpPr>
              <a:spLocks noChangeShapeType="1"/>
            </p:cNvSpPr>
            <p:nvPr/>
          </p:nvSpPr>
          <p:spPr bwMode="auto">
            <a:xfrm>
              <a:off x="2064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Line 31"/>
            <p:cNvSpPr>
              <a:spLocks noChangeShapeType="1"/>
            </p:cNvSpPr>
            <p:nvPr/>
          </p:nvSpPr>
          <p:spPr bwMode="auto">
            <a:xfrm>
              <a:off x="2256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Line 32"/>
            <p:cNvSpPr>
              <a:spLocks noChangeShapeType="1"/>
            </p:cNvSpPr>
            <p:nvPr/>
          </p:nvSpPr>
          <p:spPr bwMode="auto">
            <a:xfrm>
              <a:off x="2448" y="240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2" name="Line 33"/>
            <p:cNvSpPr>
              <a:spLocks noChangeShapeType="1"/>
            </p:cNvSpPr>
            <p:nvPr/>
          </p:nvSpPr>
          <p:spPr bwMode="auto">
            <a:xfrm>
              <a:off x="2976" y="144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Line 34"/>
            <p:cNvSpPr>
              <a:spLocks noChangeShapeType="1"/>
            </p:cNvSpPr>
            <p:nvPr/>
          </p:nvSpPr>
          <p:spPr bwMode="auto">
            <a:xfrm>
              <a:off x="3072" y="96"/>
              <a:ext cx="0" cy="235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276601" y="969151"/>
            <a:ext cx="1908175" cy="1368213"/>
            <a:chOff x="0" y="0"/>
            <a:chExt cx="1202" cy="1152"/>
          </a:xfrm>
        </p:grpSpPr>
        <p:sp>
          <p:nvSpPr>
            <p:cNvPr id="30755" name="AutoShape 48"/>
            <p:cNvSpPr>
              <a:spLocks noChangeArrowheads="1"/>
            </p:cNvSpPr>
            <p:nvPr/>
          </p:nvSpPr>
          <p:spPr bwMode="auto">
            <a:xfrm rot="3184471">
              <a:off x="523" y="-523"/>
              <a:ext cx="156" cy="1202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56" name="AutoShape 49"/>
            <p:cNvSpPr>
              <a:spLocks noChangeArrowheads="1"/>
            </p:cNvSpPr>
            <p:nvPr/>
          </p:nvSpPr>
          <p:spPr bwMode="auto">
            <a:xfrm rot="4422630">
              <a:off x="507" y="-219"/>
              <a:ext cx="138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57" name="AutoShape 50"/>
            <p:cNvSpPr>
              <a:spLocks noChangeArrowheads="1"/>
            </p:cNvSpPr>
            <p:nvPr/>
          </p:nvSpPr>
          <p:spPr bwMode="auto">
            <a:xfrm rot="-8260023">
              <a:off x="672" y="96"/>
              <a:ext cx="144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3429001" y="1083169"/>
            <a:ext cx="1908175" cy="1368213"/>
            <a:chOff x="0" y="0"/>
            <a:chExt cx="1202" cy="1152"/>
          </a:xfrm>
        </p:grpSpPr>
        <p:sp>
          <p:nvSpPr>
            <p:cNvPr id="30759" name="AutoShape 52"/>
            <p:cNvSpPr>
              <a:spLocks noChangeArrowheads="1"/>
            </p:cNvSpPr>
            <p:nvPr/>
          </p:nvSpPr>
          <p:spPr bwMode="auto">
            <a:xfrm rot="3184471">
              <a:off x="523" y="-523"/>
              <a:ext cx="156" cy="1202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0" name="AutoShape 53"/>
            <p:cNvSpPr>
              <a:spLocks noChangeArrowheads="1"/>
            </p:cNvSpPr>
            <p:nvPr/>
          </p:nvSpPr>
          <p:spPr bwMode="auto">
            <a:xfrm rot="4422630">
              <a:off x="507" y="-219"/>
              <a:ext cx="138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1" name="AutoShape 54"/>
            <p:cNvSpPr>
              <a:spLocks noChangeArrowheads="1"/>
            </p:cNvSpPr>
            <p:nvPr/>
          </p:nvSpPr>
          <p:spPr bwMode="auto">
            <a:xfrm rot="-8260023">
              <a:off x="672" y="96"/>
              <a:ext cx="144" cy="1056"/>
            </a:xfrm>
            <a:prstGeom prst="triangle">
              <a:avLst>
                <a:gd name="adj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62" name="AutoShape 56"/>
          <p:cNvSpPr>
            <a:spLocks noChangeArrowheads="1"/>
          </p:cNvSpPr>
          <p:nvPr/>
        </p:nvSpPr>
        <p:spPr bwMode="auto">
          <a:xfrm>
            <a:off x="3394075" y="1450164"/>
            <a:ext cx="5105400" cy="2622409"/>
          </a:xfrm>
          <a:prstGeom prst="cloudCallout">
            <a:avLst>
              <a:gd name="adj1" fmla="val -58208"/>
              <a:gd name="adj2" fmla="val 3591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思考：</a:t>
            </a:r>
          </a:p>
          <a:p>
            <a:pPr algn="ctr"/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雷声和闪电同时发生，为何先看到闪电？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雷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雷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887498" y="964151"/>
            <a:ext cx="4493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光在不同介质中的传播速度</a:t>
            </a:r>
          </a:p>
        </p:txBody>
      </p:sp>
      <p:graphicFrame>
        <p:nvGraphicFramePr>
          <p:cNvPr id="36867" name="Group 3"/>
          <p:cNvGraphicFramePr>
            <a:graphicFrameLocks noGrp="1"/>
          </p:cNvGraphicFramePr>
          <p:nvPr>
            <p:ph idx="4294967295"/>
          </p:nvPr>
        </p:nvGraphicFramePr>
        <p:xfrm>
          <a:off x="1228738" y="1743003"/>
          <a:ext cx="6922770" cy="285543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5095"/>
                <a:gridCol w="4257675"/>
              </a:tblGrid>
              <a:tr h="5715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介质</a:t>
                      </a:r>
                    </a:p>
                  </a:txBody>
                  <a:tcPr marT="34205" marB="34205" horzOverflow="overflow">
                    <a:lnL>
                      <a:noFill/>
                    </a:lnL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光  速</a:t>
                      </a:r>
                    </a:p>
                  </a:txBody>
                  <a:tcPr marT="34205" marB="34205" horzOverflow="overflow">
                    <a:lnR>
                      <a:noFill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5700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真空</a:t>
                      </a:r>
                    </a:p>
                  </a:txBody>
                  <a:tcPr marT="34205" marB="34205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marT="34205" marB="34205" horzOverflow="overflow">
                    <a:lnR>
                      <a:noFill/>
                    </a:lnR>
                  </a:tcPr>
                </a:tc>
              </a:tr>
              <a:tr h="5724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空气</a:t>
                      </a:r>
                    </a:p>
                  </a:txBody>
                  <a:tcPr marT="34205" marB="34205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marT="34205" marB="34205" horzOverflow="overflow">
                    <a:lnR>
                      <a:noFill/>
                    </a:lnR>
                  </a:tcPr>
                </a:tc>
              </a:tr>
              <a:tr h="5700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水</a:t>
                      </a:r>
                    </a:p>
                  </a:txBody>
                  <a:tcPr marT="34205" marB="34205" horzOverflow="overflow">
                    <a:lnL>
                      <a:noFill/>
                    </a:ln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marT="34205" marB="34205" horzOverflow="overflow">
                    <a:lnR>
                      <a:noFill/>
                    </a:lnR>
                  </a:tcPr>
                </a:tc>
              </a:tr>
              <a:tr h="5712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玻璃</a:t>
                      </a:r>
                    </a:p>
                  </a:txBody>
                  <a:tcPr marT="34205" marB="34205" horzOverflow="overflow">
                    <a:lnL>
                      <a:noFill/>
                    </a:lnL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marT="34205" marB="34205" horzOverflow="overflow">
                    <a:lnR>
                      <a:noFill/>
                    </a:lnR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4794264" y="2272711"/>
            <a:ext cx="1871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3×10</a:t>
            </a:r>
            <a:r>
              <a:rPr lang="zh-CN" altLang="en-US" sz="2800" baseline="30000">
                <a:solidFill>
                  <a:srgbClr val="FF0000"/>
                </a:solidFill>
                <a:latin typeface="Times New Roman" pitchFamily="18" charset="0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米/秒</a:t>
            </a:r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4046551" y="2842800"/>
            <a:ext cx="34163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稍小于真空中的速度</a:t>
            </a:r>
          </a:p>
        </p:txBody>
      </p: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4406913" y="3443769"/>
            <a:ext cx="3744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约空气中的3/4</a:t>
            </a: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4406913" y="4036424"/>
            <a:ext cx="3744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约空气中的2/3</a:t>
            </a:r>
          </a:p>
        </p:txBody>
      </p:sp>
      <p:sp>
        <p:nvSpPr>
          <p:cNvPr id="15" name="文本框 6151"/>
          <p:cNvSpPr txBox="1">
            <a:spLocks noChangeArrowheads="1"/>
          </p:cNvSpPr>
          <p:nvPr/>
        </p:nvSpPr>
        <p:spPr bwMode="auto">
          <a:xfrm>
            <a:off x="819346" y="268704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五、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速</a:t>
            </a:r>
            <a:endParaRPr lang="en-US" altLang="zh-CN" sz="2800" b="1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87" grpId="0"/>
      <p:bldP spid="36888" grpId="0"/>
      <p:bldP spid="36889" grpId="0"/>
      <p:bldP spid="368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31780"/>
          <p:cNvSpPr>
            <a:spLocks noGrp="1" noChangeArrowheads="1"/>
          </p:cNvSpPr>
          <p:nvPr>
            <p:ph type="title"/>
          </p:nvPr>
        </p:nvSpPr>
        <p:spPr bwMode="auto">
          <a:xfrm>
            <a:off x="3214689" y="273168"/>
            <a:ext cx="4535487" cy="85513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声和光的不同</a:t>
            </a:r>
          </a:p>
        </p:txBody>
      </p:sp>
      <p:graphicFrame>
        <p:nvGraphicFramePr>
          <p:cNvPr id="31818" name="内容占位符 31817"/>
          <p:cNvGraphicFramePr>
            <a:graphicFrameLocks noGrp="1"/>
          </p:cNvGraphicFramePr>
          <p:nvPr>
            <p:ph idx="4294967295"/>
          </p:nvPr>
        </p:nvGraphicFramePr>
        <p:xfrm>
          <a:off x="684213" y="1238756"/>
          <a:ext cx="7772400" cy="31601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86200"/>
                <a:gridCol w="3886200"/>
              </a:tblGrid>
              <a:tr h="83850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声音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光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42162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真空不传声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光在真空中传播最快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7069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>
                          <a:latin typeface="Times New Roman" panose="02020603050405020304" pitchFamily="18" charset="0"/>
                        </a:rPr>
                        <a:t>15℃</a:t>
                      </a: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空气中声速</a:t>
                      </a:r>
                      <a:r>
                        <a:rPr lang="en-US" altLang="zh-CN" sz="2100">
                          <a:latin typeface="Times New Roman" panose="02020603050405020304" pitchFamily="18" charset="0"/>
                        </a:rPr>
                        <a:t>340m/s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空气中光速近似</a:t>
                      </a:r>
                      <a:r>
                        <a:rPr lang="en-US" altLang="zh-CN" sz="2100">
                          <a:latin typeface="Times New Roman" panose="02020603050405020304" pitchFamily="18" charset="0"/>
                        </a:rPr>
                        <a:t>3×10</a:t>
                      </a:r>
                      <a:r>
                        <a:rPr lang="en-US" altLang="zh-CN" sz="2100" baseline="30000"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2100">
                          <a:latin typeface="Times New Roman" panose="02020603050405020304" pitchFamily="18" charset="0"/>
                        </a:rPr>
                        <a:t>m/s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7069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声音在空气中传播最慢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光在空气中比在其他透明介质中传播得快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48457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声音传播需要介质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Times New Roman" panose="02020603050405020304" pitchFamily="18" charset="0"/>
                        </a:rPr>
                        <a:t>光的传播不需要介质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2770"/>
          <p:cNvSpPr txBox="1">
            <a:spLocks noChangeArrowheads="1"/>
          </p:cNvSpPr>
          <p:nvPr/>
        </p:nvSpPr>
        <p:spPr bwMode="auto">
          <a:xfrm>
            <a:off x="6254751" y="758932"/>
            <a:ext cx="2843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3×10</a:t>
            </a:r>
            <a:r>
              <a:rPr lang="en-US" altLang="zh-CN" sz="2800" baseline="30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8 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m/s</a:t>
            </a:r>
          </a:p>
        </p:txBody>
      </p:sp>
      <p:sp>
        <p:nvSpPr>
          <p:cNvPr id="34818" name="文本框 32771"/>
          <p:cNvSpPr txBox="1">
            <a:spLocks noChangeArrowheads="1"/>
          </p:cNvSpPr>
          <p:nvPr/>
        </p:nvSpPr>
        <p:spPr bwMode="auto">
          <a:xfrm>
            <a:off x="695326" y="758931"/>
            <a:ext cx="5172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光在真空或空气中传播速度是</a:t>
            </a:r>
          </a:p>
        </p:txBody>
      </p:sp>
      <p:sp>
        <p:nvSpPr>
          <p:cNvPr id="32773" name="文本框 32772"/>
          <p:cNvSpPr txBox="1">
            <a:spLocks noChangeArrowheads="1"/>
          </p:cNvSpPr>
          <p:nvPr/>
        </p:nvSpPr>
        <p:spPr bwMode="auto">
          <a:xfrm>
            <a:off x="695325" y="1386030"/>
            <a:ext cx="7899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声音在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15℃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空气中传播速度是</a:t>
            </a:r>
          </a:p>
        </p:txBody>
      </p:sp>
      <p:sp>
        <p:nvSpPr>
          <p:cNvPr id="32774" name="文本框 32773"/>
          <p:cNvSpPr txBox="1">
            <a:spLocks noChangeArrowheads="1"/>
          </p:cNvSpPr>
          <p:nvPr/>
        </p:nvSpPr>
        <p:spPr bwMode="auto">
          <a:xfrm>
            <a:off x="6391275" y="1386030"/>
            <a:ext cx="2203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340m/s</a:t>
            </a:r>
          </a:p>
        </p:txBody>
      </p:sp>
      <p:pic>
        <p:nvPicPr>
          <p:cNvPr id="32776" name="图片 327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118" y="2365065"/>
            <a:ext cx="2854083" cy="222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文本框 32776"/>
          <p:cNvSpPr txBox="1">
            <a:spLocks noChangeArrowheads="1"/>
          </p:cNvSpPr>
          <p:nvPr/>
        </p:nvSpPr>
        <p:spPr bwMode="auto">
          <a:xfrm>
            <a:off x="4467393" y="2530673"/>
            <a:ext cx="3838575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果一个飞人以光速绕地球飞行，在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1s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内他就可以绕地球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圈半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784178" y="1024045"/>
            <a:ext cx="7507288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</a:rPr>
              <a:t>             </a:t>
            </a:r>
            <a:r>
              <a:rPr lang="en-US" altLang="zh-CN" sz="2800" b="1">
                <a:latin typeface="Times New Roman" pitchFamily="18" charset="0"/>
              </a:rPr>
              <a:t>               </a:t>
            </a:r>
            <a:r>
              <a:rPr lang="zh-CN" altLang="zh-CN" sz="2800" b="1">
                <a:latin typeface="Times New Roman" pitchFamily="18" charset="0"/>
              </a:rPr>
              <a:t>学习目标</a:t>
            </a:r>
            <a:r>
              <a:rPr lang="zh-CN" altLang="en-US" sz="2800" b="1">
                <a:latin typeface="Times New Roman" pitchFamily="18" charset="0"/>
              </a:rPr>
              <a:t> </a:t>
            </a:r>
            <a:r>
              <a:rPr lang="zh-CN" altLang="en-US" sz="2800">
                <a:latin typeface="Times New Roman" pitchFamily="18" charset="0"/>
              </a:rPr>
              <a:t>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了解光源，知道光源的分类。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</a:rPr>
              <a:t>2.</a:t>
            </a:r>
            <a:r>
              <a:rPr lang="zh-CN" altLang="en-US" sz="2800">
                <a:latin typeface="Times New Roman" pitchFamily="18" charset="0"/>
              </a:rPr>
              <a:t>理解光沿直线传播及其应用。</a:t>
            </a:r>
            <a:r>
              <a:rPr lang="en-US" altLang="zh-CN" sz="2800">
                <a:latin typeface="Times New Roman" pitchFamily="18" charset="0"/>
              </a:rPr>
              <a:t>(</a:t>
            </a:r>
            <a:r>
              <a:rPr lang="zh-CN" altLang="zh-CN" sz="2800">
                <a:latin typeface="Times New Roman" pitchFamily="18" charset="0"/>
              </a:rPr>
              <a:t>重难点</a:t>
            </a:r>
            <a:r>
              <a:rPr lang="en-US" altLang="zh-CN" sz="2800">
                <a:latin typeface="Times New Roman" pitchFamily="18" charset="0"/>
              </a:rPr>
              <a:t>)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</a:rPr>
              <a:t>3.</a:t>
            </a:r>
            <a:r>
              <a:rPr lang="zh-CN" altLang="en-US" sz="2800">
                <a:latin typeface="Times New Roman" pitchFamily="18" charset="0"/>
              </a:rPr>
              <a:t>了解光在真空和空气中的传播速度。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4818"/>
          <p:cNvSpPr txBox="1">
            <a:spLocks noChangeArrowheads="1"/>
          </p:cNvSpPr>
          <p:nvPr/>
        </p:nvSpPr>
        <p:spPr bwMode="auto">
          <a:xfrm>
            <a:off x="691626" y="855602"/>
            <a:ext cx="759936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太阳到地球之间的距离约为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</a:rPr>
              <a:t>1.5×10</a:t>
            </a:r>
            <a:r>
              <a:rPr lang="en-US" altLang="zh-CN" sz="2800" baseline="30000">
                <a:solidFill>
                  <a:srgbClr val="000000"/>
                </a:solidFill>
                <a:latin typeface="Times New Roman" pitchFamily="18" charset="0"/>
              </a:rPr>
              <a:t>11 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</a:rPr>
              <a:t>m</a:t>
            </a: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太阳发出的光经过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</a:rPr>
              <a:t>8</a:t>
            </a: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</a:rPr>
              <a:t>20</a:t>
            </a: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秒到达地球。 </a:t>
            </a:r>
          </a:p>
        </p:txBody>
      </p:sp>
      <p:pic>
        <p:nvPicPr>
          <p:cNvPr id="34828" name="图片 34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026" y="2456133"/>
            <a:ext cx="7218363" cy="171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5" name="文本框 34834"/>
          <p:cNvSpPr txBox="1">
            <a:spLocks noChangeArrowheads="1"/>
          </p:cNvSpPr>
          <p:nvPr/>
        </p:nvSpPr>
        <p:spPr bwMode="auto">
          <a:xfrm>
            <a:off x="3883025" y="2622409"/>
            <a:ext cx="21526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分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20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" name="Picture 9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1278" y="3308189"/>
            <a:ext cx="19050" cy="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01053" y="1964916"/>
            <a:ext cx="533400" cy="2308324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光的直线传播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648829" y="898375"/>
            <a:ext cx="836613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光源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1648828" y="1964916"/>
            <a:ext cx="1584325" cy="830997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光的直线传播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648828" y="3404391"/>
            <a:ext cx="8001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光线</a:t>
            </a: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1648828" y="4311782"/>
            <a:ext cx="203835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光的传播速度</a:t>
            </a: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012491" y="662026"/>
            <a:ext cx="45450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/>
              <a:t>概念：能够发光的物体叫做光源</a:t>
            </a: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2958517" y="3746444"/>
            <a:ext cx="82073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特点</a:t>
            </a: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3687178" y="1710752"/>
            <a:ext cx="313055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条件：同种均匀介质</a:t>
            </a:r>
          </a:p>
        </p:txBody>
      </p: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3687179" y="2327161"/>
            <a:ext cx="52101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应用：激光垂直、影子、小孔成像等。</a:t>
            </a:r>
          </a:p>
        </p:txBody>
      </p: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2958517" y="2892499"/>
            <a:ext cx="5462587" cy="83099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概念：用一条带有箭头的直线表示光传播的径迹和方向的</a:t>
            </a:r>
          </a:p>
        </p:txBody>
      </p:sp>
      <p:sp>
        <p:nvSpPr>
          <p:cNvPr id="17" name="文本框 11"/>
          <p:cNvSpPr txBox="1">
            <a:spLocks noChangeArrowheads="1"/>
          </p:cNvSpPr>
          <p:nvPr/>
        </p:nvSpPr>
        <p:spPr bwMode="auto">
          <a:xfrm>
            <a:off x="4028492" y="4311782"/>
            <a:ext cx="375443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Times New Roman" pitchFamily="18" charset="0"/>
              </a:rPr>
              <a:t>真空中的光速为</a:t>
            </a:r>
            <a:r>
              <a:rPr lang="en-US" altLang="zh-CN" sz="2400">
                <a:latin typeface="Times New Roman" pitchFamily="18" charset="0"/>
              </a:rPr>
              <a:t>3×10</a:t>
            </a:r>
            <a:r>
              <a:rPr lang="en-US" altLang="zh-CN" sz="2400" baseline="30000">
                <a:latin typeface="Times New Roman" pitchFamily="18" charset="0"/>
              </a:rPr>
              <a:t>8 </a:t>
            </a:r>
            <a:r>
              <a:rPr lang="en-US" altLang="zh-CN" sz="2400">
                <a:latin typeface="Times New Roman" pitchFamily="18" charset="0"/>
              </a:rPr>
              <a:t>m/s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3026779" y="1093155"/>
            <a:ext cx="8477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分类</a:t>
            </a:r>
          </a:p>
        </p:txBody>
      </p:sp>
      <p:sp>
        <p:nvSpPr>
          <p:cNvPr id="20" name="左大括号 19"/>
          <p:cNvSpPr/>
          <p:nvPr/>
        </p:nvSpPr>
        <p:spPr>
          <a:xfrm>
            <a:off x="2560054" y="770105"/>
            <a:ext cx="379413" cy="5653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4" name="左大括号 23"/>
          <p:cNvSpPr/>
          <p:nvPr/>
        </p:nvSpPr>
        <p:spPr>
          <a:xfrm>
            <a:off x="3260141" y="1964916"/>
            <a:ext cx="379412" cy="5653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" name="左大括号 24"/>
          <p:cNvSpPr/>
          <p:nvPr/>
        </p:nvSpPr>
        <p:spPr>
          <a:xfrm>
            <a:off x="2485441" y="3297499"/>
            <a:ext cx="379412" cy="5653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6" name="左大括号 25"/>
          <p:cNvSpPr/>
          <p:nvPr/>
        </p:nvSpPr>
        <p:spPr>
          <a:xfrm>
            <a:off x="1023353" y="1093156"/>
            <a:ext cx="450850" cy="342765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bldLvl="0" animBg="1"/>
      <p:bldP spid="17" grpId="0" animBg="1"/>
      <p:bldP spid="19" grpId="0" animBg="1"/>
      <p:bldP spid="20" grpId="0" animBg="1"/>
      <p:bldP spid="24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88599" y="1202112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648506" y="713332"/>
            <a:ext cx="409342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</a:t>
            </a:r>
            <a:r>
              <a:rPr lang="zh-CN" altLang="en-US" sz="240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：光沿直线传播及应用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01889" y="1723520"/>
            <a:ext cx="8243350" cy="281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下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列现象中不属于“光沿直线传播”的是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en-US" altLang="zh-CN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影子的形成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射击瞄准要“三点一线”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激光引导掘进机开凿大山隧道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水中捞月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徒劳无功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7703075" y="1722807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45540" y="42427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65484" y="1213304"/>
            <a:ext cx="8305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smtClean="0">
                <a:latin typeface="宋体" pitchFamily="2" charset="-122"/>
                <a:ea typeface="宋体" pitchFamily="2" charset="-122"/>
              </a:rPr>
              <a:t>2.</a:t>
            </a:r>
            <a:r>
              <a:rPr kumimoji="1" lang="zh-CN" altLang="en-US" sz="2800" smtClean="0">
                <a:latin typeface="宋体" pitchFamily="2" charset="-122"/>
                <a:ea typeface="宋体" pitchFamily="2" charset="-122"/>
              </a:rPr>
              <a:t>人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沿着街道走向街灯，再从街灯下走远，则他的影子长短变化是（ </a:t>
            </a:r>
            <a:r>
              <a:rPr kumimoji="1" lang="zh-CN" altLang="en-US" sz="2800" smtClean="0">
                <a:latin typeface="宋体" pitchFamily="2" charset="-122"/>
                <a:ea typeface="宋体" pitchFamily="2" charset="-122"/>
              </a:rPr>
              <a:t>   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>
                <a:latin typeface="宋体" pitchFamily="2" charset="-122"/>
                <a:ea typeface="宋体" pitchFamily="2" charset="-122"/>
              </a:rPr>
              <a:t>A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、变长         </a:t>
            </a:r>
            <a:r>
              <a:rPr kumimoji="1" lang="en-US" altLang="zh-CN" sz="2800">
                <a:latin typeface="宋体" pitchFamily="2" charset="-122"/>
                <a:ea typeface="宋体" pitchFamily="2" charset="-122"/>
              </a:rPr>
              <a:t>B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、先变长再变短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>
                <a:latin typeface="宋体" pitchFamily="2" charset="-122"/>
                <a:ea typeface="宋体" pitchFamily="2" charset="-122"/>
              </a:rPr>
              <a:t>C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、变短         </a:t>
            </a:r>
            <a:r>
              <a:rPr kumimoji="1" lang="en-US" altLang="zh-CN" sz="2800">
                <a:latin typeface="宋体" pitchFamily="2" charset="-122"/>
                <a:ea typeface="宋体" pitchFamily="2" charset="-122"/>
              </a:rPr>
              <a:t>D</a:t>
            </a:r>
            <a:r>
              <a:rPr kumimoji="1" lang="zh-CN" altLang="en-US" sz="2800">
                <a:latin typeface="宋体" pitchFamily="2" charset="-122"/>
                <a:ea typeface="宋体" pitchFamily="2" charset="-122"/>
              </a:rPr>
              <a:t>、先变短再变长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3715466" y="1942813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Oval 6"/>
          <p:cNvSpPr>
            <a:spLocks noChangeArrowheads="1"/>
          </p:cNvSpPr>
          <p:nvPr/>
        </p:nvSpPr>
        <p:spPr bwMode="auto">
          <a:xfrm>
            <a:off x="2762251" y="2798202"/>
            <a:ext cx="1330325" cy="119628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808080"/>
              </a:gs>
            </a:gsLst>
            <a:lin ang="10800000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557214" y="745866"/>
            <a:ext cx="79200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smtClean="0">
                <a:latin typeface="Times New Roman" pitchFamily="18" charset="0"/>
              </a:rPr>
              <a:t>3.</a:t>
            </a:r>
            <a:r>
              <a:rPr lang="zh-CN" altLang="en-US" sz="2800" smtClean="0">
                <a:latin typeface="Times New Roman" pitchFamily="18" charset="0"/>
              </a:rPr>
              <a:t>下</a:t>
            </a:r>
            <a:r>
              <a:rPr lang="zh-CN" altLang="en-US" sz="2800">
                <a:latin typeface="Times New Roman" pitchFamily="18" charset="0"/>
              </a:rPr>
              <a:t>图为“日全食”时太阳、地球、月球的位置示意图，图中的</a:t>
            </a:r>
            <a:r>
              <a:rPr lang="zh-CN" altLang="zh-CN" sz="2800">
                <a:latin typeface="Times New Roman" pitchFamily="18" charset="0"/>
              </a:rPr>
              <a:t>A</a:t>
            </a:r>
            <a:r>
              <a:rPr lang="zh-CN" altLang="en-US" sz="2800">
                <a:latin typeface="Times New Roman" pitchFamily="18" charset="0"/>
              </a:rPr>
              <a:t>处是</a:t>
            </a:r>
            <a:r>
              <a:rPr lang="zh-CN" altLang="en-US" sz="2800" u="sng">
                <a:latin typeface="Times New Roman" pitchFamily="18" charset="0"/>
              </a:rPr>
              <a:t>   </a:t>
            </a:r>
            <a:r>
              <a:rPr lang="zh-CN" altLang="en-US" sz="2800" u="sng" smtClean="0">
                <a:latin typeface="Times New Roman" pitchFamily="18" charset="0"/>
              </a:rPr>
              <a:t>      </a:t>
            </a:r>
            <a:r>
              <a:rPr lang="zh-CN" altLang="en-US" sz="2800">
                <a:latin typeface="Times New Roman" pitchFamily="18" charset="0"/>
              </a:rPr>
              <a:t>球，</a:t>
            </a:r>
            <a:r>
              <a:rPr lang="zh-CN" altLang="zh-CN" sz="2800">
                <a:latin typeface="Times New Roman" pitchFamily="18" charset="0"/>
              </a:rPr>
              <a:t>B</a:t>
            </a:r>
            <a:r>
              <a:rPr lang="zh-CN" altLang="en-US" sz="2800">
                <a:latin typeface="Times New Roman" pitchFamily="18" charset="0"/>
              </a:rPr>
              <a:t>处 是</a:t>
            </a:r>
            <a:r>
              <a:rPr lang="zh-CN" altLang="en-US" sz="2800" u="sng">
                <a:latin typeface="Times New Roman" pitchFamily="18" charset="0"/>
              </a:rPr>
              <a:t>     </a:t>
            </a:r>
            <a:r>
              <a:rPr lang="zh-CN" altLang="en-US" sz="2800" u="sng" smtClean="0">
                <a:latin typeface="Times New Roman" pitchFamily="18" charset="0"/>
              </a:rPr>
              <a:t>     </a:t>
            </a:r>
            <a:r>
              <a:rPr lang="zh-CN" altLang="en-US" sz="2800">
                <a:latin typeface="Times New Roman" pitchFamily="18" charset="0"/>
              </a:rPr>
              <a:t>球。        </a:t>
            </a:r>
          </a:p>
        </p:txBody>
      </p:sp>
      <p:sp>
        <p:nvSpPr>
          <p:cNvPr id="37890" name="Oval 3"/>
          <p:cNvSpPr/>
          <p:nvPr/>
        </p:nvSpPr>
        <p:spPr>
          <a:xfrm>
            <a:off x="5308601" y="2268812"/>
            <a:ext cx="2503805" cy="2310063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90000"/>
                </a:schemeClr>
              </a:gs>
            </a:gsLst>
            <a:lin ang="10800000" scaled="0"/>
          </a:gradFill>
          <a:ln w="9525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reflection blurRad="901700" stA="0" endPos="65000" dist="825500" dir="5400000" sy="-100000" algn="bl" rotWithShape="0"/>
            <a:softEdge rad="88900"/>
          </a:effectLst>
        </p:spPr>
        <p:txBody>
          <a:bodyPr wrap="none" anchor="ctr"/>
          <a:lstStyle/>
          <a:p>
            <a:endParaRPr lang="zh-CN" altLang="en-US" noProof="1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011863" y="3197249"/>
            <a:ext cx="1511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太阳</a:t>
            </a:r>
          </a:p>
        </p:txBody>
      </p:sp>
      <p:sp>
        <p:nvSpPr>
          <p:cNvPr id="40965" name="Oval 6"/>
          <p:cNvSpPr>
            <a:spLocks noChangeArrowheads="1"/>
          </p:cNvSpPr>
          <p:nvPr/>
        </p:nvSpPr>
        <p:spPr bwMode="auto">
          <a:xfrm>
            <a:off x="900113" y="2585071"/>
            <a:ext cx="1765300" cy="155379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808080"/>
              </a:gs>
            </a:gsLst>
            <a:lin ang="10800000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</a:endParaRP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1527105" y="3048052"/>
            <a:ext cx="576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>
                <a:solidFill>
                  <a:srgbClr val="FF3300"/>
                </a:solidFill>
              </a:rPr>
              <a:t>A</a:t>
            </a:r>
          </a:p>
        </p:txBody>
      </p:sp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3180264" y="3077242"/>
            <a:ext cx="590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>
                <a:solidFill>
                  <a:srgbClr val="FF3300"/>
                </a:solidFill>
              </a:rPr>
              <a:t>B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550810" y="1421208"/>
            <a:ext cx="9350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地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046240" y="1434958"/>
            <a:ext cx="8651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月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  <p:bldP spid="256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536265" y="865924"/>
            <a:ext cx="8208974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车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棚的顶部有一个三角形的小孔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在车棚底部形成一个光斑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这个光斑是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endParaRPr lang="en-US" altLang="zh-CN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三角形的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是太阳的影子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圆形的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是太阳的实像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三角形的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是太阳的实像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圆形的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是太阳的影子</a:t>
            </a:r>
          </a:p>
        </p:txBody>
      </p:sp>
      <p:sp>
        <p:nvSpPr>
          <p:cNvPr id="270344" name="Rectangle 8"/>
          <p:cNvSpPr>
            <a:spLocks noChangeArrowheads="1"/>
          </p:cNvSpPr>
          <p:nvPr/>
        </p:nvSpPr>
        <p:spPr bwMode="auto">
          <a:xfrm>
            <a:off x="5071024" y="1473399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499023" y="599483"/>
            <a:ext cx="8294341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点燃的蜡烛放在距小孔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处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它成像在距小孔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的半透明纸上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且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大于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则半透明纸上的像是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</p:txBody>
      </p:sp>
      <p:pic>
        <p:nvPicPr>
          <p:cNvPr id="7171" name="Picture 6" descr="C:\Users\Administrator\Desktop\八上物理（人教）四清 教师用书２０１５邹梨花√\A14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1604" y="2001031"/>
            <a:ext cx="4538405" cy="1244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8"/>
          <p:cNvSpPr>
            <a:spLocks noChangeArrowheads="1"/>
          </p:cNvSpPr>
          <p:nvPr/>
        </p:nvSpPr>
        <p:spPr bwMode="auto">
          <a:xfrm>
            <a:off x="727052" y="3510157"/>
            <a:ext cx="7326044" cy="115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．倒立、放大的虚像  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．正立、缩小的虚像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倒立、缩小的实像  </a:t>
            </a:r>
            <a:r>
              <a:rPr lang="en-US" altLang="zh-CN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  <a:cs typeface="Times New Roman" pitchFamily="18" charset="0"/>
              </a:rPr>
              <a:t>．正立、放大的实像</a:t>
            </a:r>
          </a:p>
        </p:txBody>
      </p:sp>
      <p:sp>
        <p:nvSpPr>
          <p:cNvPr id="271370" name="Rectangle 10"/>
          <p:cNvSpPr>
            <a:spLocks noChangeArrowheads="1"/>
          </p:cNvSpPr>
          <p:nvPr/>
        </p:nvSpPr>
        <p:spPr bwMode="auto">
          <a:xfrm>
            <a:off x="1088571" y="1781579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1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二：光速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884" y="1768947"/>
            <a:ext cx="8428981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6.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运动会的百米赛跑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终点计时员应选择如下的哪种方式开始计时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)</a:t>
            </a:r>
            <a:endParaRPr lang="en-US" altLang="zh-CN" sz="280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听到枪声时  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．听到发令员的哨声时</a:t>
            </a:r>
            <a:endParaRPr lang="zh-CN" altLang="en-US" sz="2800" smtClean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看到动动员起跑时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．看到发令枪冒烟时</a:t>
            </a:r>
            <a:endParaRPr lang="zh-CN" altLang="en-US" sz="280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3199254" y="2469098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24915" y="362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22529"/>
          <p:cNvSpPr txBox="1">
            <a:spLocks noChangeArrowheads="1"/>
          </p:cNvSpPr>
          <p:nvPr/>
        </p:nvSpPr>
        <p:spPr bwMode="auto">
          <a:xfrm>
            <a:off x="281513" y="847405"/>
            <a:ext cx="8691563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smtClean="0">
                <a:latin typeface="Times New Roman" pitchFamily="18" charset="0"/>
              </a:rPr>
              <a:t>7.</a:t>
            </a:r>
            <a:r>
              <a:rPr lang="zh-CN" altLang="en-US" sz="2800">
                <a:latin typeface="Times New Roman" pitchFamily="18" charset="0"/>
              </a:rPr>
              <a:t>天文学上常用光年（光在一年内传播的距离）作长度单位，已知织女星距地球约</a:t>
            </a:r>
            <a:r>
              <a:rPr lang="en-US" altLang="zh-CN" sz="2800">
                <a:latin typeface="Times New Roman" pitchFamily="18" charset="0"/>
              </a:rPr>
              <a:t>2.7</a:t>
            </a:r>
            <a:r>
              <a:rPr lang="zh-CN" altLang="en-US" sz="2800">
                <a:latin typeface="Times New Roman" pitchFamily="18" charset="0"/>
              </a:rPr>
              <a:t>光年，求织女星距地球多少千米？</a:t>
            </a:r>
          </a:p>
        </p:txBody>
      </p:sp>
      <p:sp>
        <p:nvSpPr>
          <p:cNvPr id="4" name="文本框 22530"/>
          <p:cNvSpPr txBox="1">
            <a:spLocks noChangeArrowheads="1"/>
          </p:cNvSpPr>
          <p:nvPr/>
        </p:nvSpPr>
        <p:spPr bwMode="auto">
          <a:xfrm>
            <a:off x="226881" y="2634219"/>
            <a:ext cx="2830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光年 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 </a:t>
            </a:r>
          </a:p>
        </p:txBody>
      </p:sp>
      <p:sp>
        <p:nvSpPr>
          <p:cNvPr id="5" name="文本框 22531"/>
          <p:cNvSpPr txBox="1">
            <a:spLocks noChangeArrowheads="1"/>
          </p:cNvSpPr>
          <p:nvPr/>
        </p:nvSpPr>
        <p:spPr bwMode="auto">
          <a:xfrm>
            <a:off x="2752593" y="2630656"/>
            <a:ext cx="289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3×10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itchFamily="18" charset="0"/>
              </a:rPr>
              <a:t>5   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千米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秒</a:t>
            </a:r>
          </a:p>
        </p:txBody>
      </p:sp>
      <p:sp>
        <p:nvSpPr>
          <p:cNvPr id="6" name="文本框 22533"/>
          <p:cNvSpPr txBox="1">
            <a:spLocks noChangeArrowheads="1"/>
          </p:cNvSpPr>
          <p:nvPr/>
        </p:nvSpPr>
        <p:spPr bwMode="auto">
          <a:xfrm>
            <a:off x="5338721" y="2619967"/>
            <a:ext cx="9332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×365</a:t>
            </a:r>
          </a:p>
        </p:txBody>
      </p:sp>
      <p:sp>
        <p:nvSpPr>
          <p:cNvPr id="7" name="文本框 22534"/>
          <p:cNvSpPr txBox="1">
            <a:spLocks noChangeArrowheads="1"/>
          </p:cNvSpPr>
          <p:nvPr/>
        </p:nvSpPr>
        <p:spPr bwMode="auto">
          <a:xfrm>
            <a:off x="6406390" y="2619967"/>
            <a:ext cx="7537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×24</a:t>
            </a:r>
          </a:p>
        </p:txBody>
      </p:sp>
      <p:sp>
        <p:nvSpPr>
          <p:cNvPr id="8" name="文本框 22535"/>
          <p:cNvSpPr txBox="1">
            <a:spLocks noChangeArrowheads="1"/>
          </p:cNvSpPr>
          <p:nvPr/>
        </p:nvSpPr>
        <p:spPr bwMode="auto">
          <a:xfrm>
            <a:off x="7255404" y="2619967"/>
            <a:ext cx="14718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×3600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秒</a:t>
            </a:r>
          </a:p>
        </p:txBody>
      </p:sp>
      <p:sp>
        <p:nvSpPr>
          <p:cNvPr id="9" name="文本框 22537"/>
          <p:cNvSpPr txBox="1">
            <a:spLocks noChangeArrowheads="1"/>
          </p:cNvSpPr>
          <p:nvPr/>
        </p:nvSpPr>
        <p:spPr bwMode="auto">
          <a:xfrm>
            <a:off x="2574021" y="3098604"/>
            <a:ext cx="30812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=9.4608 × 10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itchFamily="18" charset="0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千米</a:t>
            </a:r>
          </a:p>
        </p:txBody>
      </p:sp>
      <p:sp>
        <p:nvSpPr>
          <p:cNvPr id="11" name="文本框 22538"/>
          <p:cNvSpPr txBox="1">
            <a:spLocks noChangeArrowheads="1"/>
          </p:cNvSpPr>
          <p:nvPr/>
        </p:nvSpPr>
        <p:spPr bwMode="auto">
          <a:xfrm>
            <a:off x="1436406" y="3717388"/>
            <a:ext cx="50866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2.7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光年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=2.7 × 9.4608 × 10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itchFamily="18" charset="0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千米</a:t>
            </a:r>
          </a:p>
        </p:txBody>
      </p:sp>
      <p:sp>
        <p:nvSpPr>
          <p:cNvPr id="12" name="文本框 22539"/>
          <p:cNvSpPr txBox="1">
            <a:spLocks noChangeArrowheads="1"/>
          </p:cNvSpPr>
          <p:nvPr/>
        </p:nvSpPr>
        <p:spPr bwMode="auto">
          <a:xfrm>
            <a:off x="2642135" y="4295791"/>
            <a:ext cx="34403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=2.554416 × 10</a:t>
            </a:r>
            <a:r>
              <a:rPr lang="en-US" altLang="zh-CN" sz="2800" baseline="30000">
                <a:solidFill>
                  <a:srgbClr val="FF0000"/>
                </a:solidFill>
                <a:latin typeface="Times New Roman" pitchFamily="18" charset="0"/>
              </a:rPr>
              <a:t>13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千米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1" grpId="1"/>
      <p:bldP spid="12" grpId="0"/>
      <p:bldP spid="1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8433"/>
          <p:cNvSpPr txBox="1">
            <a:spLocks noChangeArrowheads="1"/>
          </p:cNvSpPr>
          <p:nvPr/>
        </p:nvSpPr>
        <p:spPr bwMode="auto">
          <a:xfrm>
            <a:off x="379819" y="625693"/>
            <a:ext cx="8374062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smtClean="0">
                <a:latin typeface="Times New Roman" pitchFamily="18" charset="0"/>
              </a:rPr>
              <a:t>8.</a:t>
            </a:r>
            <a:r>
              <a:rPr lang="zh-CN" altLang="en-US" sz="2800" smtClean="0">
                <a:latin typeface="Times New Roman" pitchFamily="18" charset="0"/>
              </a:rPr>
              <a:t>一</a:t>
            </a:r>
            <a:r>
              <a:rPr lang="zh-CN" altLang="en-US" sz="2800">
                <a:latin typeface="Times New Roman" pitchFamily="18" charset="0"/>
              </a:rPr>
              <a:t>根长</a:t>
            </a:r>
            <a:r>
              <a:rPr lang="en-US" altLang="zh-CN" sz="2800">
                <a:latin typeface="Times New Roman" pitchFamily="18" charset="0"/>
              </a:rPr>
              <a:t>0.5m</a:t>
            </a:r>
            <a:r>
              <a:rPr lang="zh-CN" altLang="en-US" sz="2800">
                <a:latin typeface="Times New Roman" pitchFamily="18" charset="0"/>
              </a:rPr>
              <a:t>的直杆，竖直立在水平地面上，测出其影子的长度是</a:t>
            </a:r>
            <a:r>
              <a:rPr lang="en-US" altLang="zh-CN" sz="2800">
                <a:latin typeface="Times New Roman" pitchFamily="18" charset="0"/>
              </a:rPr>
              <a:t>0.3m</a:t>
            </a:r>
            <a:r>
              <a:rPr lang="zh-CN" altLang="en-US" sz="2800">
                <a:latin typeface="Times New Roman" pitchFamily="18" charset="0"/>
              </a:rPr>
              <a:t>，与此同时测出一旗杆的影长为</a:t>
            </a:r>
            <a:r>
              <a:rPr lang="en-US" altLang="zh-CN" sz="2800">
                <a:latin typeface="Times New Roman" pitchFamily="18" charset="0"/>
              </a:rPr>
              <a:t>12m</a:t>
            </a:r>
            <a:r>
              <a:rPr lang="zh-CN" altLang="en-US" sz="2800">
                <a:latin typeface="Times New Roman" pitchFamily="18" charset="0"/>
              </a:rPr>
              <a:t>，则旗杆的高为多少？        </a:t>
            </a:r>
          </a:p>
        </p:txBody>
      </p:sp>
      <p:grpSp>
        <p:nvGrpSpPr>
          <p:cNvPr id="2" name="组合 18481"/>
          <p:cNvGrpSpPr>
            <a:grpSpLocks/>
          </p:cNvGrpSpPr>
          <p:nvPr/>
        </p:nvGrpSpPr>
        <p:grpSpPr bwMode="auto">
          <a:xfrm>
            <a:off x="3125394" y="2365953"/>
            <a:ext cx="2209800" cy="1036849"/>
            <a:chOff x="3360" y="1200"/>
            <a:chExt cx="1392" cy="873"/>
          </a:xfrm>
        </p:grpSpPr>
        <p:grpSp>
          <p:nvGrpSpPr>
            <p:cNvPr id="3" name="组合 18464"/>
            <p:cNvGrpSpPr>
              <a:grpSpLocks/>
            </p:cNvGrpSpPr>
            <p:nvPr/>
          </p:nvGrpSpPr>
          <p:grpSpPr bwMode="auto">
            <a:xfrm>
              <a:off x="3360" y="1200"/>
              <a:ext cx="528" cy="873"/>
              <a:chOff x="3360" y="1680"/>
              <a:chExt cx="528" cy="873"/>
            </a:xfrm>
          </p:grpSpPr>
          <p:sp>
            <p:nvSpPr>
              <p:cNvPr id="37892" name="文本框 18458"/>
              <p:cNvSpPr txBox="1">
                <a:spLocks noChangeArrowheads="1"/>
              </p:cNvSpPr>
              <p:nvPr/>
            </p:nvSpPr>
            <p:spPr bwMode="auto">
              <a:xfrm>
                <a:off x="3450" y="1680"/>
                <a:ext cx="356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H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37893" name="文本框 18459"/>
              <p:cNvSpPr txBox="1">
                <a:spLocks noChangeArrowheads="1"/>
              </p:cNvSpPr>
              <p:nvPr/>
            </p:nvSpPr>
            <p:spPr bwMode="auto">
              <a:xfrm>
                <a:off x="3498" y="2112"/>
                <a:ext cx="356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H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37894" name="直接连接符 18463"/>
              <p:cNvSpPr>
                <a:spLocks noChangeShapeType="1"/>
              </p:cNvSpPr>
              <p:nvPr/>
            </p:nvSpPr>
            <p:spPr bwMode="auto">
              <a:xfrm>
                <a:off x="3360" y="2112"/>
                <a:ext cx="52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组合 18465"/>
            <p:cNvGrpSpPr>
              <a:grpSpLocks/>
            </p:cNvGrpSpPr>
            <p:nvPr/>
          </p:nvGrpSpPr>
          <p:grpSpPr bwMode="auto">
            <a:xfrm>
              <a:off x="4224" y="1200"/>
              <a:ext cx="528" cy="873"/>
              <a:chOff x="3360" y="1680"/>
              <a:chExt cx="528" cy="873"/>
            </a:xfrm>
          </p:grpSpPr>
          <p:sp>
            <p:nvSpPr>
              <p:cNvPr id="37896" name="文本框 18466"/>
              <p:cNvSpPr txBox="1">
                <a:spLocks noChangeArrowheads="1"/>
              </p:cNvSpPr>
              <p:nvPr/>
            </p:nvSpPr>
            <p:spPr bwMode="auto">
              <a:xfrm>
                <a:off x="3461" y="1680"/>
                <a:ext cx="330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L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37897" name="文本框 18467"/>
              <p:cNvSpPr txBox="1">
                <a:spLocks noChangeArrowheads="1"/>
              </p:cNvSpPr>
              <p:nvPr/>
            </p:nvSpPr>
            <p:spPr bwMode="auto">
              <a:xfrm>
                <a:off x="3509" y="2112"/>
                <a:ext cx="330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L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37898" name="直接连接符 18468"/>
              <p:cNvSpPr>
                <a:spLocks noChangeShapeType="1"/>
              </p:cNvSpPr>
              <p:nvPr/>
            </p:nvSpPr>
            <p:spPr bwMode="auto">
              <a:xfrm>
                <a:off x="3360" y="2112"/>
                <a:ext cx="52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899" name="文本框 18469"/>
            <p:cNvSpPr txBox="1">
              <a:spLocks noChangeArrowheads="1"/>
            </p:cNvSpPr>
            <p:nvPr/>
          </p:nvSpPr>
          <p:spPr bwMode="auto">
            <a:xfrm>
              <a:off x="3923" y="1440"/>
              <a:ext cx="244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</a:p>
          </p:txBody>
        </p:sp>
      </p:grpSp>
      <p:grpSp>
        <p:nvGrpSpPr>
          <p:cNvPr id="5" name="组合 18484"/>
          <p:cNvGrpSpPr>
            <a:grpSpLocks/>
          </p:cNvGrpSpPr>
          <p:nvPr/>
        </p:nvGrpSpPr>
        <p:grpSpPr bwMode="auto">
          <a:xfrm>
            <a:off x="5632871" y="2292938"/>
            <a:ext cx="2305051" cy="1036849"/>
            <a:chOff x="3519" y="1920"/>
            <a:chExt cx="1452" cy="873"/>
          </a:xfrm>
        </p:grpSpPr>
        <p:sp>
          <p:nvSpPr>
            <p:cNvPr id="37901" name="文本框 18470"/>
            <p:cNvSpPr txBox="1">
              <a:spLocks noChangeArrowheads="1"/>
            </p:cNvSpPr>
            <p:nvPr/>
          </p:nvSpPr>
          <p:spPr bwMode="auto">
            <a:xfrm>
              <a:off x="3519" y="2131"/>
              <a:ext cx="483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H</a:t>
              </a:r>
              <a:r>
                <a:rPr lang="en-US" altLang="zh-CN" sz="2800" baseline="-2500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</a:p>
          </p:txBody>
        </p:sp>
        <p:grpSp>
          <p:nvGrpSpPr>
            <p:cNvPr id="6" name="组合 18471"/>
            <p:cNvGrpSpPr>
              <a:grpSpLocks/>
            </p:cNvGrpSpPr>
            <p:nvPr/>
          </p:nvGrpSpPr>
          <p:grpSpPr bwMode="auto">
            <a:xfrm>
              <a:off x="4080" y="1920"/>
              <a:ext cx="528" cy="873"/>
              <a:chOff x="3360" y="1680"/>
              <a:chExt cx="528" cy="873"/>
            </a:xfrm>
          </p:grpSpPr>
          <p:sp>
            <p:nvSpPr>
              <p:cNvPr id="37903" name="文本框 18472"/>
              <p:cNvSpPr txBox="1">
                <a:spLocks noChangeArrowheads="1"/>
              </p:cNvSpPr>
              <p:nvPr/>
            </p:nvSpPr>
            <p:spPr bwMode="auto">
              <a:xfrm>
                <a:off x="3461" y="1680"/>
                <a:ext cx="330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L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37904" name="文本框 18473"/>
              <p:cNvSpPr txBox="1">
                <a:spLocks noChangeArrowheads="1"/>
              </p:cNvSpPr>
              <p:nvPr/>
            </p:nvSpPr>
            <p:spPr bwMode="auto">
              <a:xfrm>
                <a:off x="3509" y="2112"/>
                <a:ext cx="330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L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37905" name="直接连接符 18474"/>
              <p:cNvSpPr>
                <a:spLocks noChangeShapeType="1"/>
              </p:cNvSpPr>
              <p:nvPr/>
            </p:nvSpPr>
            <p:spPr bwMode="auto">
              <a:xfrm>
                <a:off x="3360" y="2112"/>
                <a:ext cx="52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06" name="文本框 18475"/>
            <p:cNvSpPr txBox="1">
              <a:spLocks noChangeArrowheads="1"/>
            </p:cNvSpPr>
            <p:nvPr/>
          </p:nvSpPr>
          <p:spPr bwMode="auto">
            <a:xfrm>
              <a:off x="4615" y="2119"/>
              <a:ext cx="356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H</a:t>
              </a:r>
              <a:r>
                <a:rPr lang="en-US" altLang="zh-CN" sz="2800" baseline="-2500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</a:p>
          </p:txBody>
        </p:sp>
      </p:grpSp>
      <p:grpSp>
        <p:nvGrpSpPr>
          <p:cNvPr id="7" name="组合 18485"/>
          <p:cNvGrpSpPr>
            <a:grpSpLocks/>
          </p:cNvGrpSpPr>
          <p:nvPr/>
        </p:nvGrpSpPr>
        <p:grpSpPr bwMode="auto">
          <a:xfrm>
            <a:off x="6046788" y="3230505"/>
            <a:ext cx="2638425" cy="1036849"/>
            <a:chOff x="3901" y="2611"/>
            <a:chExt cx="1662" cy="873"/>
          </a:xfrm>
        </p:grpSpPr>
        <p:sp>
          <p:nvSpPr>
            <p:cNvPr id="37908" name="文本框 18476"/>
            <p:cNvSpPr txBox="1">
              <a:spLocks noChangeArrowheads="1"/>
            </p:cNvSpPr>
            <p:nvPr/>
          </p:nvSpPr>
          <p:spPr bwMode="auto">
            <a:xfrm>
              <a:off x="3901" y="2828"/>
              <a:ext cx="244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</a:p>
          </p:txBody>
        </p:sp>
        <p:grpSp>
          <p:nvGrpSpPr>
            <p:cNvPr id="8" name="组合 18477"/>
            <p:cNvGrpSpPr>
              <a:grpSpLocks/>
            </p:cNvGrpSpPr>
            <p:nvPr/>
          </p:nvGrpSpPr>
          <p:grpSpPr bwMode="auto">
            <a:xfrm>
              <a:off x="4176" y="2611"/>
              <a:ext cx="615" cy="873"/>
              <a:chOff x="3360" y="1680"/>
              <a:chExt cx="615" cy="873"/>
            </a:xfrm>
          </p:grpSpPr>
          <p:sp>
            <p:nvSpPr>
              <p:cNvPr id="37910" name="文本框 18478"/>
              <p:cNvSpPr txBox="1">
                <a:spLocks noChangeArrowheads="1"/>
              </p:cNvSpPr>
              <p:nvPr/>
            </p:nvSpPr>
            <p:spPr bwMode="auto">
              <a:xfrm>
                <a:off x="3367" y="1680"/>
                <a:ext cx="518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12m</a:t>
                </a:r>
                <a:endParaRPr lang="en-US" altLang="zh-CN" sz="2800" baseline="-2500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911" name="文本框 18479"/>
              <p:cNvSpPr txBox="1">
                <a:spLocks noChangeArrowheads="1"/>
              </p:cNvSpPr>
              <p:nvPr/>
            </p:nvSpPr>
            <p:spPr bwMode="auto">
              <a:xfrm>
                <a:off x="3400" y="2112"/>
                <a:ext cx="575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rgbClr val="FF0000"/>
                    </a:solidFill>
                    <a:latin typeface="Times New Roman" pitchFamily="18" charset="0"/>
                  </a:rPr>
                  <a:t>0.3m</a:t>
                </a:r>
                <a:endParaRPr lang="en-US" altLang="zh-CN" sz="2800" baseline="-2500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912" name="直接连接符 18480"/>
              <p:cNvSpPr>
                <a:spLocks noChangeShapeType="1"/>
              </p:cNvSpPr>
              <p:nvPr/>
            </p:nvSpPr>
            <p:spPr bwMode="auto">
              <a:xfrm>
                <a:off x="3360" y="2112"/>
                <a:ext cx="52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13" name="文本框 18482"/>
            <p:cNvSpPr txBox="1">
              <a:spLocks noChangeArrowheads="1"/>
            </p:cNvSpPr>
            <p:nvPr/>
          </p:nvSpPr>
          <p:spPr bwMode="auto">
            <a:xfrm>
              <a:off x="4856" y="2844"/>
              <a:ext cx="707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×0.5m</a:t>
              </a:r>
            </a:p>
          </p:txBody>
        </p:sp>
      </p:grpSp>
      <p:sp>
        <p:nvSpPr>
          <p:cNvPr id="18484" name="文本框 18483"/>
          <p:cNvSpPr txBox="1">
            <a:spLocks noChangeArrowheads="1"/>
          </p:cNvSpPr>
          <p:nvPr/>
        </p:nvSpPr>
        <p:spPr bwMode="auto">
          <a:xfrm>
            <a:off x="6042445" y="4186825"/>
            <a:ext cx="10246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=20m</a:t>
            </a:r>
          </a:p>
        </p:txBody>
      </p:sp>
      <p:sp>
        <p:nvSpPr>
          <p:cNvPr id="37915" name="直接连接符 18435"/>
          <p:cNvSpPr>
            <a:spLocks noChangeShapeType="1"/>
          </p:cNvSpPr>
          <p:nvPr/>
        </p:nvSpPr>
        <p:spPr bwMode="auto">
          <a:xfrm>
            <a:off x="2375138" y="4252545"/>
            <a:ext cx="9144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6" name="直接连接符 18434"/>
          <p:cNvSpPr>
            <a:spLocks noChangeShapeType="1"/>
          </p:cNvSpPr>
          <p:nvPr/>
        </p:nvSpPr>
        <p:spPr bwMode="auto">
          <a:xfrm>
            <a:off x="2375138" y="3454421"/>
            <a:ext cx="0" cy="79812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7" name="直接连接符 18437"/>
          <p:cNvSpPr>
            <a:spLocks noChangeShapeType="1"/>
          </p:cNvSpPr>
          <p:nvPr/>
        </p:nvSpPr>
        <p:spPr bwMode="auto">
          <a:xfrm>
            <a:off x="1106905" y="2399441"/>
            <a:ext cx="2166758" cy="18305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18448"/>
          <p:cNvGrpSpPr>
            <a:grpSpLocks/>
          </p:cNvGrpSpPr>
          <p:nvPr/>
        </p:nvGrpSpPr>
        <p:grpSpPr bwMode="auto">
          <a:xfrm>
            <a:off x="1095677" y="3701461"/>
            <a:ext cx="1120470" cy="495265"/>
            <a:chOff x="732" y="3184"/>
            <a:chExt cx="355" cy="417"/>
          </a:xfrm>
        </p:grpSpPr>
        <p:sp>
          <p:nvSpPr>
            <p:cNvPr id="37919" name="文本框 18444"/>
            <p:cNvSpPr txBox="1">
              <a:spLocks noChangeArrowheads="1"/>
            </p:cNvSpPr>
            <p:nvPr/>
          </p:nvSpPr>
          <p:spPr bwMode="auto">
            <a:xfrm>
              <a:off x="823" y="3264"/>
              <a:ext cx="59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en-US" altLang="zh-CN" sz="200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37920" name="文本框 18445"/>
            <p:cNvSpPr txBox="1">
              <a:spLocks noChangeArrowheads="1"/>
            </p:cNvSpPr>
            <p:nvPr/>
          </p:nvSpPr>
          <p:spPr bwMode="auto">
            <a:xfrm>
              <a:off x="732" y="3184"/>
              <a:ext cx="355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smtClean="0">
                  <a:solidFill>
                    <a:srgbClr val="FF0000"/>
                  </a:solidFill>
                  <a:latin typeface="Times New Roman" pitchFamily="18" charset="0"/>
                </a:rPr>
                <a:t>H</a:t>
              </a:r>
              <a:r>
                <a:rPr lang="en-US" altLang="zh-CN" sz="2000" baseline="-25000" smtClean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r>
                <a:rPr lang="en-US" altLang="zh-CN" sz="2000" smtClean="0">
                  <a:solidFill>
                    <a:srgbClr val="FF0000"/>
                  </a:solidFill>
                  <a:latin typeface="Times New Roman" pitchFamily="18" charset="0"/>
                </a:rPr>
                <a:t>=0.5m</a:t>
              </a:r>
            </a:p>
          </p:txBody>
        </p:sp>
      </p:grpSp>
      <p:grpSp>
        <p:nvGrpSpPr>
          <p:cNvPr id="10" name="组合 18447"/>
          <p:cNvGrpSpPr>
            <a:grpSpLocks/>
          </p:cNvGrpSpPr>
          <p:nvPr/>
        </p:nvGrpSpPr>
        <p:grpSpPr bwMode="auto">
          <a:xfrm>
            <a:off x="2132251" y="4320235"/>
            <a:ext cx="1311275" cy="432952"/>
            <a:chOff x="1202" y="3619"/>
            <a:chExt cx="826" cy="485"/>
          </a:xfrm>
        </p:grpSpPr>
        <p:sp>
          <p:nvSpPr>
            <p:cNvPr id="37922" name="文本框 18442"/>
            <p:cNvSpPr txBox="1">
              <a:spLocks noChangeArrowheads="1"/>
            </p:cNvSpPr>
            <p:nvPr/>
          </p:nvSpPr>
          <p:spPr bwMode="auto">
            <a:xfrm>
              <a:off x="1332" y="3656"/>
              <a:ext cx="696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itchFamily="18" charset="0"/>
                </a:rPr>
                <a:t>=0.3m</a:t>
              </a:r>
            </a:p>
          </p:txBody>
        </p:sp>
        <p:sp>
          <p:nvSpPr>
            <p:cNvPr id="37923" name="文本框 18446"/>
            <p:cNvSpPr txBox="1">
              <a:spLocks noChangeArrowheads="1"/>
            </p:cNvSpPr>
            <p:nvPr/>
          </p:nvSpPr>
          <p:spPr bwMode="auto">
            <a:xfrm>
              <a:off x="1202" y="3619"/>
              <a:ext cx="325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itchFamily="18" charset="0"/>
                </a:rPr>
                <a:t>L</a:t>
              </a:r>
              <a:r>
                <a:rPr lang="en-US" altLang="zh-CN" sz="2000" baseline="-2500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</a:p>
          </p:txBody>
        </p:sp>
      </p:grpSp>
      <p:sp>
        <p:nvSpPr>
          <p:cNvPr id="37934" name="直接连接符 18489"/>
          <p:cNvSpPr>
            <a:spLocks noChangeShapeType="1"/>
          </p:cNvSpPr>
          <p:nvPr/>
        </p:nvSpPr>
        <p:spPr bwMode="auto">
          <a:xfrm>
            <a:off x="1858067" y="3029213"/>
            <a:ext cx="193675" cy="17696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7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 Box 1026"/>
          <p:cNvSpPr txBox="1">
            <a:spLocks noChangeArrowheads="1"/>
          </p:cNvSpPr>
          <p:nvPr/>
        </p:nvSpPr>
        <p:spPr bwMode="auto">
          <a:xfrm>
            <a:off x="2425222" y="4094052"/>
            <a:ext cx="4539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自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然界中发光的物体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102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8103" y="770021"/>
            <a:ext cx="3591037" cy="239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28" descr="17_07_38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948" y="793677"/>
            <a:ext cx="3377324" cy="2375785"/>
          </a:xfrm>
          <a:prstGeom prst="rect">
            <a:avLst/>
          </a:prstGeom>
          <a:noFill/>
        </p:spPr>
      </p:pic>
      <p:sp>
        <p:nvSpPr>
          <p:cNvPr id="9" name="Text Box 1029"/>
          <p:cNvSpPr txBox="1">
            <a:spLocks noChangeArrowheads="1"/>
          </p:cNvSpPr>
          <p:nvPr/>
        </p:nvSpPr>
        <p:spPr bwMode="auto">
          <a:xfrm>
            <a:off x="1737703" y="3335170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隶书" pitchFamily="49" charset="-122"/>
              </a:rPr>
              <a:t>火山</a:t>
            </a:r>
          </a:p>
        </p:txBody>
      </p:sp>
      <p:sp>
        <p:nvSpPr>
          <p:cNvPr id="10" name="Text Box 1030"/>
          <p:cNvSpPr txBox="1">
            <a:spLocks noChangeArrowheads="1"/>
          </p:cNvSpPr>
          <p:nvPr/>
        </p:nvSpPr>
        <p:spPr bwMode="auto">
          <a:xfrm>
            <a:off x="6318871" y="3293920"/>
            <a:ext cx="2286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隶书" pitchFamily="49" charset="-122"/>
              </a:rPr>
              <a:t>太阳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23g9agk219diiiz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229" y="1008987"/>
            <a:ext cx="3804589" cy="2126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l_3fdda73ca21c5580c22966a717afe360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 l="6903" t="3700" r="6011" b="14632"/>
          <a:stretch>
            <a:fillRect/>
          </a:stretch>
        </p:blipFill>
        <p:spPr bwMode="auto">
          <a:xfrm>
            <a:off x="4812632" y="990026"/>
            <a:ext cx="3850106" cy="212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5670" y="3251964"/>
            <a:ext cx="1629419" cy="6376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 smtClean="0">
                <a:latin typeface="黑体" pitchFamily="49" charset="-122"/>
                <a:ea typeface="黑体" pitchFamily="49" charset="-122"/>
              </a:rPr>
              <a:t>水母</a:t>
            </a:r>
            <a:endParaRPr lang="zh-CN" altLang="en-US" sz="2800" noProof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9549" y="3224464"/>
            <a:ext cx="1629419" cy="6376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noProof="1" smtClean="0">
                <a:latin typeface="黑体" pitchFamily="49" charset="-122"/>
                <a:ea typeface="黑体" pitchFamily="49" charset="-122"/>
              </a:rPr>
              <a:t>萤火虫</a:t>
            </a:r>
            <a:endParaRPr lang="zh-CN" altLang="en-US" sz="2800" noProof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3541973f16c663fe55e7237f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 b="3123"/>
          <a:stretch>
            <a:fillRect/>
          </a:stretch>
        </p:blipFill>
        <p:spPr bwMode="auto">
          <a:xfrm>
            <a:off x="4697425" y="826954"/>
            <a:ext cx="3827809" cy="27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aa369109468786bb2fddd4fb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142" y="823261"/>
            <a:ext cx="3712435" cy="279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026"/>
          <p:cNvSpPr txBox="1">
            <a:spLocks noChangeArrowheads="1"/>
          </p:cNvSpPr>
          <p:nvPr/>
        </p:nvSpPr>
        <p:spPr bwMode="auto">
          <a:xfrm>
            <a:off x="2679604" y="3997800"/>
            <a:ext cx="4539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人造的发光物体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5300"/>
          <p:cNvSpPr txBox="1">
            <a:spLocks noChangeArrowheads="1"/>
          </p:cNvSpPr>
          <p:nvPr/>
        </p:nvSpPr>
        <p:spPr bwMode="auto">
          <a:xfrm>
            <a:off x="735002" y="1286279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光源：</a:t>
            </a:r>
          </a:p>
        </p:txBody>
      </p:sp>
      <p:sp>
        <p:nvSpPr>
          <p:cNvPr id="55302" name="文本框 55301"/>
          <p:cNvSpPr txBox="1">
            <a:spLocks noChangeArrowheads="1"/>
          </p:cNvSpPr>
          <p:nvPr/>
        </p:nvSpPr>
        <p:spPr bwMode="auto">
          <a:xfrm>
            <a:off x="2000239" y="1286279"/>
            <a:ext cx="48526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自身能够发光</a:t>
            </a:r>
            <a:r>
              <a:rPr lang="zh-CN" altLang="en-US" sz="2800">
                <a:latin typeface="宋体" pitchFamily="2" charset="-122"/>
              </a:rPr>
              <a:t>的物体叫做光源</a:t>
            </a:r>
          </a:p>
        </p:txBody>
      </p:sp>
      <p:sp>
        <p:nvSpPr>
          <p:cNvPr id="55309" name="文本框 55308"/>
          <p:cNvSpPr txBox="1">
            <a:spLocks noChangeArrowheads="1"/>
          </p:cNvSpPr>
          <p:nvPr/>
        </p:nvSpPr>
        <p:spPr bwMode="auto">
          <a:xfrm>
            <a:off x="888978" y="3987460"/>
            <a:ext cx="45127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注意：月</a:t>
            </a:r>
            <a:r>
              <a:rPr lang="zh-CN" altLang="en-US" sz="2800" b="1" smtClean="0">
                <a:solidFill>
                  <a:srgbClr val="FF3300"/>
                </a:solidFill>
                <a:latin typeface="宋体" pitchFamily="2" charset="-122"/>
              </a:rPr>
              <a:t>亮、镜子不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是光源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763576" y="2135474"/>
          <a:ext cx="7278370" cy="1454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100"/>
                <a:gridCol w="3072130"/>
                <a:gridCol w="3152140"/>
              </a:tblGrid>
              <a:tr h="42566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光源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/>
                        <a:t>自然光源</a:t>
                      </a:r>
                    </a:p>
                  </a:txBody>
                  <a:tcPr marT="34205" marB="34205" anchor="ctr"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人造光源</a:t>
                      </a:r>
                    </a:p>
                  </a:txBody>
                  <a:tcPr marT="34205" marB="34205" anchor="ctr"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1026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实例</a:t>
                      </a:r>
                    </a:p>
                  </a:txBody>
                  <a:tcPr marT="34205" marB="34205" anchor="ctr">
                    <a:lnL w="28575">
                      <a:solidFill>
                        <a:schemeClr val="tx1"/>
                      </a:solidFill>
                      <a:prstDash val="solid"/>
                    </a:lnL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太阳、恒星、水母、萤火虫</a:t>
                      </a:r>
                    </a:p>
                  </a:txBody>
                  <a:tcPr marT="34205" marB="34205" anchor="ctr"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火把、点燃的蜡烛、发光的灯泡等</a:t>
                      </a:r>
                    </a:p>
                    <a:p>
                      <a:pPr algn="ctr">
                        <a:buNone/>
                      </a:pPr>
                      <a:endParaRPr lang="zh-CN" altLang="en-US" sz="2100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34205" marB="34205" anchor="b">
                    <a:lnR w="28575">
                      <a:solidFill>
                        <a:schemeClr val="tx1"/>
                      </a:solidFill>
                      <a:prstDash val="solid"/>
                    </a:lnR>
                    <a:lnB w="28575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771220" y="419954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55302" grpId="0"/>
      <p:bldP spid="553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384175" y="927030"/>
            <a:ext cx="83121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 algn="just"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  <a:sym typeface="Times New Roman" pitchFamily="18" charset="0"/>
              </a:rPr>
              <a:t>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下列物体：①星星、②月亮、③太阳、④钻石、⑤电灯、⑥电视屏幕、⑦无影灯、⑧萤火虫、⑨灯笼鱼、⑩交通路牌。上述物体中一定是光源的是</a:t>
            </a:r>
            <a:r>
              <a:rPr lang="zh-CN" altLang="en-US" sz="2800" u="sng">
                <a:latin typeface="Times New Roman" pitchFamily="18" charset="0"/>
                <a:sym typeface="Times New Roman" pitchFamily="18" charset="0"/>
              </a:rPr>
              <a:t>                   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，一定不是光源的是</a:t>
            </a:r>
            <a:r>
              <a:rPr lang="zh-CN" altLang="en-US" sz="2800" u="sng">
                <a:latin typeface="Times New Roman" pitchFamily="18" charset="0"/>
                <a:sym typeface="Times New Roman" pitchFamily="18" charset="0"/>
              </a:rPr>
              <a:t>           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，可能是光源的是</a:t>
            </a:r>
            <a:r>
              <a:rPr lang="zh-CN" altLang="en-US" sz="2800" u="sng">
                <a:latin typeface="Times New Roman" pitchFamily="18" charset="0"/>
                <a:sym typeface="Times New Roman" pitchFamily="18" charset="0"/>
              </a:rPr>
              <a:t>  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，属于人造光源的是 </a:t>
            </a:r>
            <a:r>
              <a:rPr lang="zh-CN" altLang="en-US" sz="2800" u="sng">
                <a:latin typeface="Times New Roman" pitchFamily="18" charset="0"/>
                <a:sym typeface="Times New Roman" pitchFamily="18" charset="0"/>
              </a:rPr>
              <a:t>         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，属于自然光源的是</a:t>
            </a:r>
            <a:r>
              <a:rPr lang="zh-CN" altLang="en-US" sz="2800" u="sng">
                <a:latin typeface="Times New Roman" pitchFamily="18" charset="0"/>
                <a:sym typeface="Times New Roman" pitchFamily="18" charset="0"/>
              </a:rPr>
              <a:t>             </a:t>
            </a:r>
            <a:r>
              <a:rPr lang="zh-CN" altLang="en-US" sz="2800">
                <a:latin typeface="Times New Roman" pitchFamily="18" charset="0"/>
                <a:sym typeface="Times New Roman" pitchFamily="18" charset="0"/>
              </a:rPr>
              <a:t>。</a:t>
            </a:r>
          </a:p>
        </p:txBody>
      </p:sp>
      <p:sp>
        <p:nvSpPr>
          <p:cNvPr id="7200" name="矩形 7"/>
          <p:cNvSpPr>
            <a:spLocks noChangeArrowheads="1"/>
          </p:cNvSpPr>
          <p:nvPr/>
        </p:nvSpPr>
        <p:spPr bwMode="auto">
          <a:xfrm>
            <a:off x="845600" y="2955663"/>
            <a:ext cx="2127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③⑤⑥⑦⑧⑨</a:t>
            </a:r>
          </a:p>
        </p:txBody>
      </p:sp>
      <p:sp>
        <p:nvSpPr>
          <p:cNvPr id="7201" name="矩形 36"/>
          <p:cNvSpPr>
            <a:spLocks noChangeArrowheads="1"/>
          </p:cNvSpPr>
          <p:nvPr/>
        </p:nvSpPr>
        <p:spPr bwMode="auto">
          <a:xfrm>
            <a:off x="6280126" y="2990039"/>
            <a:ext cx="1209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②④⑩</a:t>
            </a:r>
          </a:p>
        </p:txBody>
      </p:sp>
      <p:sp>
        <p:nvSpPr>
          <p:cNvPr id="7202" name="矩形 1"/>
          <p:cNvSpPr>
            <a:spLocks noChangeArrowheads="1"/>
          </p:cNvSpPr>
          <p:nvPr/>
        </p:nvSpPr>
        <p:spPr bwMode="auto">
          <a:xfrm>
            <a:off x="2241062" y="3665430"/>
            <a:ext cx="504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①</a:t>
            </a:r>
          </a:p>
        </p:txBody>
      </p:sp>
      <p:sp>
        <p:nvSpPr>
          <p:cNvPr id="7203" name="矩形 2"/>
          <p:cNvSpPr>
            <a:spLocks noChangeArrowheads="1"/>
          </p:cNvSpPr>
          <p:nvPr/>
        </p:nvSpPr>
        <p:spPr bwMode="auto">
          <a:xfrm>
            <a:off x="6042037" y="3637930"/>
            <a:ext cx="11668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⑤⑥⑦</a:t>
            </a:r>
          </a:p>
        </p:txBody>
      </p:sp>
      <p:sp>
        <p:nvSpPr>
          <p:cNvPr id="7204" name="矩形 4"/>
          <p:cNvSpPr>
            <a:spLocks noChangeArrowheads="1"/>
          </p:cNvSpPr>
          <p:nvPr/>
        </p:nvSpPr>
        <p:spPr bwMode="auto">
          <a:xfrm>
            <a:off x="2218288" y="4260194"/>
            <a:ext cx="1335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幼圆" pitchFamily="49" charset="-122"/>
                <a:ea typeface="幼圆" pitchFamily="49" charset="-122"/>
                <a:sym typeface="Times New Roman" pitchFamily="18" charset="0"/>
              </a:rPr>
              <a:t>③⑧⑨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569806" y="374339"/>
            <a:ext cx="1184275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练一练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0" grpId="0" bldLvl="0"/>
      <p:bldP spid="7201" grpId="0" bldLvl="0"/>
      <p:bldP spid="7202" grpId="0" bldLvl="0"/>
      <p:bldP spid="7203" grpId="0" bldLvl="0"/>
      <p:bldP spid="720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5764" y="1043976"/>
            <a:ext cx="2663825" cy="2861460"/>
            <a:chOff x="295" y="981"/>
            <a:chExt cx="1678" cy="2366"/>
          </a:xfrm>
        </p:grpSpPr>
        <p:pic>
          <p:nvPicPr>
            <p:cNvPr id="12290" name="Picture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5" y="981"/>
              <a:ext cx="1678" cy="1314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12291" name="Rectangle 5"/>
            <p:cNvSpPr>
              <a:spLocks noChangeArrowheads="1"/>
            </p:cNvSpPr>
            <p:nvPr/>
          </p:nvSpPr>
          <p:spPr bwMode="auto">
            <a:xfrm>
              <a:off x="340" y="2355"/>
              <a:ext cx="1497" cy="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400" smtClean="0"/>
                <a:t>在</a:t>
              </a:r>
              <a:r>
                <a:rPr lang="zh-CN" altLang="en-US" sz="2400"/>
                <a:t>有雾的天气里，从汽车头灯射出的光束是直的。 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167064" y="2299358"/>
            <a:ext cx="2808287" cy="2517452"/>
            <a:chOff x="1973" y="997"/>
            <a:chExt cx="1769" cy="1988"/>
          </a:xfrm>
        </p:grpSpPr>
        <p:pic>
          <p:nvPicPr>
            <p:cNvPr id="12293" name="Picture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73" y="997"/>
              <a:ext cx="1769" cy="1254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12294" name="Rectangle 8"/>
            <p:cNvSpPr>
              <a:spLocks noChangeArrowheads="1"/>
            </p:cNvSpPr>
            <p:nvPr/>
          </p:nvSpPr>
          <p:spPr bwMode="auto">
            <a:xfrm>
              <a:off x="2063" y="2329"/>
              <a:ext cx="1633" cy="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2400" smtClean="0"/>
                <a:t>清</a:t>
              </a:r>
              <a:r>
                <a:rPr lang="zh-CN" altLang="en-US" sz="2400"/>
                <a:t>晨，通过树丛的光束是直的。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024563" y="1043976"/>
            <a:ext cx="2795587" cy="2599263"/>
            <a:chOff x="3742" y="942"/>
            <a:chExt cx="1761" cy="1963"/>
          </a:xfrm>
        </p:grpSpPr>
        <p:pic>
          <p:nvPicPr>
            <p:cNvPr id="12296" name="Picture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2" y="942"/>
              <a:ext cx="1678" cy="1199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12297" name="Rectangle 11"/>
            <p:cNvSpPr>
              <a:spLocks noChangeArrowheads="1"/>
            </p:cNvSpPr>
            <p:nvPr/>
          </p:nvSpPr>
          <p:spPr bwMode="auto">
            <a:xfrm>
              <a:off x="3840" y="2277"/>
              <a:ext cx="1663" cy="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400" smtClean="0"/>
                <a:t>电</a:t>
              </a:r>
              <a:r>
                <a:rPr lang="zh-CN" altLang="en-US" sz="2400"/>
                <a:t>影放映机射向银幕的光束是直的。 </a:t>
              </a:r>
            </a:p>
          </p:txBody>
        </p:sp>
      </p:grpSp>
      <p:sp>
        <p:nvSpPr>
          <p:cNvPr id="18" name="文本框 6151"/>
          <p:cNvSpPr txBox="1">
            <a:spLocks noChangeArrowheads="1"/>
          </p:cNvSpPr>
          <p:nvPr/>
        </p:nvSpPr>
        <p:spPr bwMode="auto">
          <a:xfrm>
            <a:off x="633505" y="378707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光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的直线传播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0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01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1404</Words>
  <Application>Microsoft Office PowerPoint</Application>
  <PresentationFormat>自定义</PresentationFormat>
  <Paragraphs>207</Paragraphs>
  <Slides>39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探究：光沿直线传播的条件</vt:lpstr>
      <vt:lpstr>幻灯片 11</vt:lpstr>
      <vt:lpstr>探究二：光在水中沿直线传播 在长方体水槽中装入水并滴入牛奶用激光照射</vt:lpstr>
      <vt:lpstr>幻灯片 13</vt:lpstr>
      <vt:lpstr>幻灯片 14</vt:lpstr>
      <vt:lpstr>光线：在物理学中，用一条带箭头的直线表示光的传播路径和方向，将这条带箭头的直线称为光线。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声和光的不同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2019-10-16T09:06:58Z</dcterms:created>
  <dcterms:modified xsi:type="dcterms:W3CDTF">2019-11-23T09:20:49Z</dcterms:modified>
</cp:coreProperties>
</file>